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58" r:id="rId3"/>
    <p:sldId id="416" r:id="rId4"/>
    <p:sldId id="359" r:id="rId5"/>
    <p:sldId id="464" r:id="rId6"/>
    <p:sldId id="363" r:id="rId7"/>
    <p:sldId id="462" r:id="rId8"/>
    <p:sldId id="463" r:id="rId9"/>
    <p:sldId id="318" r:id="rId10"/>
    <p:sldId id="465" r:id="rId11"/>
    <p:sldId id="466" r:id="rId12"/>
    <p:sldId id="475" r:id="rId13"/>
    <p:sldId id="473" r:id="rId14"/>
    <p:sldId id="467" r:id="rId15"/>
    <p:sldId id="468" r:id="rId16"/>
    <p:sldId id="469" r:id="rId17"/>
    <p:sldId id="470" r:id="rId18"/>
    <p:sldId id="471" r:id="rId19"/>
    <p:sldId id="472" r:id="rId20"/>
    <p:sldId id="474" r:id="rId21"/>
    <p:sldId id="476" r:id="rId22"/>
    <p:sldId id="477" r:id="rId23"/>
    <p:sldId id="478" r:id="rId24"/>
    <p:sldId id="505" r:id="rId25"/>
    <p:sldId id="482" r:id="rId26"/>
    <p:sldId id="483" r:id="rId27"/>
    <p:sldId id="484" r:id="rId28"/>
    <p:sldId id="485" r:id="rId29"/>
    <p:sldId id="486" r:id="rId30"/>
    <p:sldId id="489" r:id="rId31"/>
    <p:sldId id="491" r:id="rId32"/>
    <p:sldId id="492" r:id="rId33"/>
    <p:sldId id="493" r:id="rId34"/>
    <p:sldId id="494" r:id="rId35"/>
    <p:sldId id="495" r:id="rId36"/>
    <p:sldId id="496" r:id="rId37"/>
    <p:sldId id="497" r:id="rId38"/>
    <p:sldId id="498" r:id="rId39"/>
    <p:sldId id="499" r:id="rId40"/>
    <p:sldId id="500" r:id="rId41"/>
    <p:sldId id="501" r:id="rId42"/>
    <p:sldId id="502" r:id="rId43"/>
    <p:sldId id="503" r:id="rId44"/>
    <p:sldId id="504" r:id="rId45"/>
    <p:sldId id="506" r:id="rId46"/>
    <p:sldId id="507" r:id="rId47"/>
    <p:sldId id="508" r:id="rId48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7" d="100"/>
          <a:sy n="107" d="100"/>
        </p:scale>
        <p:origin x="-152" y="-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90EB1-DD84-4308-B36D-BB7AAE585C81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01B91-FE0A-479A-9E35-9498FA0175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26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B426B-5EA7-4648-AE41-22188F6C75FB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8023C-A1C7-437C-B512-29827D09C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08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50345-09E2-4412-A75C-272125E1A07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60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195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75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87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16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16584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7440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5836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81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05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25125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26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54BC79-5497-4F28-95CB-62EB3DB2A1F4}" type="datetimeFigureOut">
              <a:rPr lang="zh-TW" altLang="en-US" smtClean="0"/>
              <a:t>2023/5/5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6BE856-9CE3-45A8-B60C-AF204F0069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468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ch@tfb.org.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choose/zero/?lang=zh_TW" TargetMode="External"/><Relationship Id="rId2" Type="http://schemas.openxmlformats.org/officeDocument/2006/relationships/hyperlink" Target="https://free.com.tw/tag/cc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.com.tw/tag/%e5%85%8d%e8%b2%bb%e5%9c%96%e5%ba%ab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 smtClean="0">
                <a:latin typeface="+mn-ea"/>
                <a:ea typeface="+mn-ea"/>
              </a:rPr>
              <a:t>易讀</a:t>
            </a:r>
            <a:r>
              <a:rPr lang="zh-TW" altLang="en-US" sz="7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▪</a:t>
            </a:r>
            <a:r>
              <a:rPr lang="zh-TW" altLang="en-US" sz="7200" dirty="0" smtClean="0">
                <a:latin typeface="+mn-ea"/>
                <a:ea typeface="+mn-ea"/>
              </a:rPr>
              <a:t>易懂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李英琪</a:t>
            </a:r>
            <a:endParaRPr lang="en-US" altLang="zh-TW" dirty="0" smtClean="0"/>
          </a:p>
          <a:p>
            <a:r>
              <a:rPr lang="en-US" altLang="zh-TW" dirty="0" smtClean="0"/>
              <a:t>2023/05/12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224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2799843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+mn-ea"/>
                <a:ea typeface="+mn-ea"/>
              </a:rPr>
              <a:t>資訊平權的設計概念</a:t>
            </a:r>
            <a:endParaRPr lang="zh-TW" altLang="en-US" sz="6000" dirty="0">
              <a:latin typeface="+mn-ea"/>
              <a:ea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從易讀易懂 到 給所有人的資訊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07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274638"/>
            <a:ext cx="8521035" cy="850106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認識一般與易讀格式 </a:t>
            </a:r>
            <a:r>
              <a:rPr lang="en-US" altLang="zh-TW" sz="3200" dirty="0" smtClean="0">
                <a:solidFill>
                  <a:srgbClr val="C00000"/>
                </a:solidFill>
                <a:latin typeface="+mn-ea"/>
                <a:ea typeface="+mn-ea"/>
              </a:rPr>
              <a:t>&amp; </a:t>
            </a:r>
            <a:r>
              <a:rPr lang="zh-TW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歐盟易讀易懂</a:t>
            </a:r>
            <a:r>
              <a:rPr lang="en-US" altLang="zh-TW" sz="3200" dirty="0" smtClean="0">
                <a:solidFill>
                  <a:srgbClr val="C00000"/>
                </a:solidFill>
                <a:latin typeface="+mn-ea"/>
                <a:ea typeface="+mn-ea"/>
              </a:rPr>
              <a:t>LOGO</a:t>
            </a:r>
            <a:endParaRPr lang="zh-TW" altLang="en-US" sz="32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49" y="1188261"/>
            <a:ext cx="4780952" cy="14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84" y="2809875"/>
            <a:ext cx="6360795" cy="404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17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0690" y="382385"/>
            <a:ext cx="9019309" cy="714895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台灣何時開始推動易讀</a:t>
            </a:r>
            <a:r>
              <a:rPr lang="en-US" altLang="zh-TW" sz="4000" dirty="0" smtClean="0">
                <a:solidFill>
                  <a:srgbClr val="C00000"/>
                </a:solidFill>
                <a:latin typeface="+mn-ea"/>
                <a:ea typeface="+mn-ea"/>
              </a:rPr>
              <a:t>?</a:t>
            </a:r>
            <a:endParaRPr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03512" y="1556792"/>
            <a:ext cx="8856984" cy="504056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2014</a:t>
            </a:r>
            <a:r>
              <a:rPr lang="zh-HK" altLang="zh-TW" b="1" dirty="0">
                <a:solidFill>
                  <a:srgbClr val="FF0000"/>
                </a:solidFill>
              </a:rPr>
              <a:t>年底</a:t>
            </a:r>
            <a:r>
              <a:rPr lang="zh-HK" altLang="zh-TW" dirty="0"/>
              <a:t>身心障礙者權利公約</a:t>
            </a:r>
            <a:r>
              <a:rPr lang="en-US" altLang="zh-TW" dirty="0"/>
              <a:t>(CRPD)</a:t>
            </a:r>
            <a:r>
              <a:rPr lang="zh-HK" altLang="zh-TW" dirty="0"/>
              <a:t>國內法化</a:t>
            </a:r>
            <a:r>
              <a:rPr lang="zh-TW" altLang="en-US" dirty="0"/>
              <a:t>，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2</a:t>
            </a:r>
            <a:r>
              <a:rPr lang="zh-TW" altLang="en-US" dirty="0"/>
              <a:t>週後</a:t>
            </a:r>
            <a:r>
              <a:rPr lang="zh-TW" altLang="en-US" u="sng" dirty="0"/>
              <a:t>智總</a:t>
            </a:r>
            <a:r>
              <a:rPr lang="zh-HK" altLang="zh-TW" dirty="0"/>
              <a:t>引入</a:t>
            </a:r>
            <a:r>
              <a:rPr lang="en-US" altLang="zh-TW" b="1" dirty="0"/>
              <a:t>Inclusion Europe</a:t>
            </a:r>
            <a:r>
              <a:rPr lang="zh-HK" altLang="zh-TW" b="1" dirty="0"/>
              <a:t>「歐盟易讀資訊製作指標」</a:t>
            </a:r>
            <a:r>
              <a:rPr lang="zh-TW" altLang="en-US" dirty="0"/>
              <a:t>，啟動易讀。</a:t>
            </a:r>
            <a:endParaRPr lang="en-US" altLang="zh-TW" dirty="0"/>
          </a:p>
          <a:p>
            <a:pPr marL="0" indent="0">
              <a:buNone/>
            </a:pPr>
            <a:endParaRPr lang="en-US" altLang="zh-HK" dirty="0"/>
          </a:p>
          <a:p>
            <a:r>
              <a:rPr lang="en-US" altLang="zh-HK" dirty="0"/>
              <a:t>2015</a:t>
            </a:r>
            <a:r>
              <a:rPr lang="zh-TW" altLang="en-US" dirty="0"/>
              <a:t>年底</a:t>
            </a:r>
            <a:r>
              <a:rPr lang="zh-HK" altLang="zh-TW" dirty="0"/>
              <a:t>文化</a:t>
            </a:r>
            <a:r>
              <a:rPr lang="zh-TW" altLang="en-US" dirty="0"/>
              <a:t>場館</a:t>
            </a:r>
            <a:r>
              <a:rPr lang="zh-HK" altLang="zh-TW" dirty="0"/>
              <a:t>及社政之心智障礙</a:t>
            </a:r>
            <a:r>
              <a:rPr lang="zh-TW" altLang="en-US" dirty="0"/>
              <a:t>機構</a:t>
            </a:r>
            <a:r>
              <a:rPr lang="zh-HK" altLang="zh-TW" dirty="0"/>
              <a:t>發表「歐盟易讀資訊製作指標」之中文化小規模實驗初步成果</a:t>
            </a:r>
            <a:r>
              <a:rPr lang="zh-TW" altLang="zh-TW" dirty="0"/>
              <a:t>，</a:t>
            </a:r>
            <a:r>
              <a:rPr lang="zh-TW" altLang="en-US" dirty="0"/>
              <a:t>並推廣法國</a:t>
            </a:r>
            <a:r>
              <a:rPr lang="zh-TW" altLang="en-US" b="1" dirty="0"/>
              <a:t>「心智障礙者無障礙實務指南」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2015</a:t>
            </a:r>
            <a:r>
              <a:rPr lang="zh-HK" altLang="zh-TW" dirty="0"/>
              <a:t>年底藥事法第</a:t>
            </a:r>
            <a:r>
              <a:rPr lang="en-US" altLang="zh-TW" dirty="0"/>
              <a:t>75</a:t>
            </a:r>
            <a:r>
              <a:rPr lang="zh-HK" altLang="zh-TW" dirty="0"/>
              <a:t>條修正</a:t>
            </a:r>
            <a:r>
              <a:rPr lang="zh-TW" altLang="zh-TW" dirty="0"/>
              <a:t>，</a:t>
            </a:r>
            <a:r>
              <a:rPr lang="zh-TW" altLang="zh-TW" b="1" dirty="0"/>
              <a:t>非</a:t>
            </a:r>
            <a:r>
              <a:rPr lang="zh-HK" altLang="zh-TW" b="1" dirty="0"/>
              <a:t>處方藥的包裝標示及說明書須提供易讀措施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2016</a:t>
            </a:r>
            <a:r>
              <a:rPr lang="zh-TW" altLang="en-US" dirty="0"/>
              <a:t>障礙者</a:t>
            </a:r>
            <a:r>
              <a:rPr lang="zh-HK" altLang="zh-TW" dirty="0"/>
              <a:t>開始要求</a:t>
            </a:r>
            <a:r>
              <a:rPr lang="en-US" altLang="zh-TW" b="1" dirty="0"/>
              <a:t>CRPD</a:t>
            </a:r>
            <a:r>
              <a:rPr lang="zh-HK" altLang="zh-TW" b="1" dirty="0"/>
              <a:t>及與身心障礙者權益有關之法律須製作易讀版</a:t>
            </a:r>
            <a:r>
              <a:rPr lang="zh-TW" altLang="en-US" dirty="0"/>
              <a:t>，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/>
              <a:t>台北市、台南市、新北市政府社會局、區公所開始回應與認識易讀。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2017</a:t>
            </a:r>
            <a:r>
              <a:rPr lang="zh-TW" altLang="en-US" dirty="0"/>
              <a:t>年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CRPD</a:t>
            </a:r>
            <a:r>
              <a:rPr lang="zh-TW" altLang="en-US" dirty="0"/>
              <a:t>首次國家報告，國際審查專家提出結論性意見須製作。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b="1" dirty="0"/>
              <a:t>2017</a:t>
            </a:r>
            <a:r>
              <a:rPr lang="zh-TW" altLang="en-US" b="1" dirty="0"/>
              <a:t>年</a:t>
            </a:r>
            <a:r>
              <a:rPr lang="en-US" altLang="zh-TW" b="1" dirty="0"/>
              <a:t>4</a:t>
            </a:r>
            <a:r>
              <a:rPr lang="zh-TW" altLang="en-US" b="1" dirty="0"/>
              <a:t>月臺北市成立易讀俱樂部</a:t>
            </a:r>
            <a:r>
              <a:rPr lang="en-US" altLang="zh-TW" b="1" dirty="0"/>
              <a:t>(Easy read club)</a:t>
            </a:r>
            <a:r>
              <a:rPr lang="zh-TW" altLang="en-US" dirty="0"/>
              <a:t>，包括衛生局、社會局、文化局、觀傳局、體育局、交通局</a:t>
            </a:r>
            <a:r>
              <a:rPr lang="en-US" altLang="zh-TW" dirty="0"/>
              <a:t>…</a:t>
            </a:r>
            <a:r>
              <a:rPr lang="zh-TW" altLang="en-US" dirty="0"/>
              <a:t>等。另，文化部針對轄下</a:t>
            </a:r>
            <a:r>
              <a:rPr lang="en-US" altLang="zh-TW" dirty="0"/>
              <a:t>20</a:t>
            </a:r>
            <a:r>
              <a:rPr lang="zh-TW" altLang="en-US" dirty="0"/>
              <a:t>個場館要求針對不同障別製作網路資訊整合與易讀。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518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84" y="174567"/>
            <a:ext cx="5100741" cy="668343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10" y="174567"/>
            <a:ext cx="4791236" cy="66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3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535" y="274638"/>
            <a:ext cx="9219519" cy="70609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+mn-ea"/>
                <a:ea typeface="+mn-ea"/>
              </a:rPr>
              <a:t>什麼是</a:t>
            </a:r>
            <a:r>
              <a:rPr lang="zh-TW" altLang="en-US" sz="3600" dirty="0" smtClean="0">
                <a:solidFill>
                  <a:srgbClr val="0070C0"/>
                </a:solidFill>
                <a:latin typeface="+mn-ea"/>
                <a:ea typeface="+mn-ea"/>
              </a:rPr>
              <a:t>易讀易懂</a:t>
            </a:r>
            <a:r>
              <a:rPr lang="en-US" altLang="zh-TW" sz="3600" dirty="0" smtClean="0">
                <a:solidFill>
                  <a:srgbClr val="C00000"/>
                </a:solidFill>
                <a:latin typeface="+mn-ea"/>
                <a:ea typeface="+mn-ea"/>
              </a:rPr>
              <a:t>/</a:t>
            </a:r>
            <a:r>
              <a:rPr lang="zh-TW" altLang="en-US" sz="3600" b="1" dirty="0" smtClean="0">
                <a:solidFill>
                  <a:srgbClr val="C00000"/>
                </a:solidFill>
                <a:latin typeface="+mn-ea"/>
                <a:ea typeface="+mn-ea"/>
              </a:rPr>
              <a:t>給所有人的資訊</a:t>
            </a:r>
            <a:endParaRPr lang="zh-TW" altLang="en-US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03512" y="1124744"/>
            <a:ext cx="9635048" cy="5544616"/>
          </a:xfrm>
        </p:spPr>
        <p:txBody>
          <a:bodyPr>
            <a:normAutofit fontScale="92500" lnSpcReduction="10000"/>
          </a:bodyPr>
          <a:lstStyle/>
          <a:p>
            <a:pPr marL="228600" lvl="1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</a:rPr>
              <a:t>容</a:t>
            </a:r>
            <a:r>
              <a:rPr lang="zh-TW" altLang="zh-TW" b="1" dirty="0">
                <a:solidFill>
                  <a:srgbClr val="0070C0"/>
                </a:solidFill>
              </a:rPr>
              <a:t>易閱讀</a:t>
            </a:r>
            <a:r>
              <a:rPr lang="en-US" altLang="zh-TW" b="1" dirty="0">
                <a:solidFill>
                  <a:srgbClr val="0070C0"/>
                </a:solidFill>
              </a:rPr>
              <a:t> </a:t>
            </a:r>
            <a:r>
              <a:rPr lang="zh-TW" altLang="en-US" b="1" dirty="0">
                <a:solidFill>
                  <a:srgbClr val="0070C0"/>
                </a:solidFill>
              </a:rPr>
              <a:t>容</a:t>
            </a:r>
            <a:r>
              <a:rPr lang="zh-TW" altLang="zh-TW" b="1" dirty="0">
                <a:solidFill>
                  <a:srgbClr val="0070C0"/>
                </a:solidFill>
              </a:rPr>
              <a:t>易</a:t>
            </a:r>
            <a:r>
              <a:rPr lang="zh-TW" altLang="zh-TW" b="1" dirty="0" smtClean="0">
                <a:solidFill>
                  <a:srgbClr val="0070C0"/>
                </a:solidFill>
              </a:rPr>
              <a:t>理解</a:t>
            </a:r>
            <a:r>
              <a:rPr lang="zh-TW" altLang="en-US" b="1" dirty="0" smtClean="0"/>
              <a:t>五大規則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詞彙：限生活經驗，尤口語常用詞彙，如</a:t>
            </a:r>
            <a:r>
              <a:rPr lang="en-US" altLang="zh-TW" dirty="0"/>
              <a:t>:</a:t>
            </a:r>
            <a:r>
              <a:rPr lang="zh-TW" altLang="en-US" dirty="0"/>
              <a:t>幫助</a:t>
            </a:r>
            <a:r>
              <a:rPr lang="en-US" altLang="zh-TW" dirty="0" err="1"/>
              <a:t>v.s</a:t>
            </a:r>
            <a:r>
              <a:rPr lang="zh-TW" altLang="en-US" strike="sngStrike" dirty="0"/>
              <a:t>協助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句法：簡化句子結構</a:t>
            </a:r>
            <a:r>
              <a:rPr lang="en-US" altLang="zh-TW" dirty="0"/>
              <a:t>-</a:t>
            </a:r>
            <a:r>
              <a:rPr lang="zh-TW" altLang="en-US" dirty="0"/>
              <a:t>短句，如：請按我</a:t>
            </a:r>
            <a:r>
              <a:rPr lang="en-US" altLang="zh-TW" dirty="0" err="1"/>
              <a:t>v.s</a:t>
            </a:r>
            <a:r>
              <a:rPr lang="zh-TW" altLang="en-US" strike="sngStrike" dirty="0"/>
              <a:t>若您要開門，請按此鍵</a:t>
            </a:r>
            <a:endParaRPr lang="en-US" altLang="zh-TW" strike="sngStrike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語義：說明想法</a:t>
            </a:r>
            <a:r>
              <a:rPr lang="en-US" altLang="zh-TW" dirty="0"/>
              <a:t>+</a:t>
            </a:r>
            <a:r>
              <a:rPr lang="zh-TW" altLang="en-US" dirty="0"/>
              <a:t>相關聯的象形圖，            例如：多走路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</a:t>
            </a:r>
            <a:r>
              <a:rPr lang="en-US" altLang="zh-TW" dirty="0"/>
              <a:t>(1</a:t>
            </a:r>
            <a:r>
              <a:rPr lang="zh-TW" altLang="en-US" dirty="0"/>
              <a:t>段只說</a:t>
            </a:r>
            <a:r>
              <a:rPr lang="en-US" altLang="zh-TW" dirty="0"/>
              <a:t>1</a:t>
            </a:r>
            <a:r>
              <a:rPr lang="zh-TW" altLang="en-US" dirty="0"/>
              <a:t>個想法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結構：佈局統一</a:t>
            </a:r>
            <a:r>
              <a:rPr lang="zh-TW" altLang="en-US" dirty="0" smtClean="0"/>
              <a:t>，容易搜尋，</a:t>
            </a:r>
            <a:r>
              <a:rPr lang="zh-TW" altLang="en-US" dirty="0"/>
              <a:t>例如：每頁標題</a:t>
            </a:r>
            <a:r>
              <a:rPr lang="en-US" altLang="zh-TW" dirty="0"/>
              <a:t>+</a:t>
            </a:r>
            <a:r>
              <a:rPr lang="zh-TW" altLang="en-US" dirty="0"/>
              <a:t>右文左圖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5.</a:t>
            </a:r>
            <a:r>
              <a:rPr lang="zh-TW" altLang="en-US" dirty="0"/>
              <a:t>實測：</a:t>
            </a:r>
            <a:r>
              <a:rPr lang="zh-TW" altLang="en-US" dirty="0">
                <a:solidFill>
                  <a:schemeClr val="tx1"/>
                </a:solidFill>
              </a:rPr>
              <a:t>經</a:t>
            </a:r>
            <a:r>
              <a:rPr lang="zh-TW" altLang="en-US" b="1" dirty="0">
                <a:solidFill>
                  <a:srgbClr val="0070C0"/>
                </a:solidFill>
              </a:rPr>
              <a:t>心智障礙</a:t>
            </a:r>
            <a:r>
              <a:rPr lang="zh-TW" altLang="en-US" b="1" dirty="0" smtClean="0">
                <a:solidFill>
                  <a:srgbClr val="0070C0"/>
                </a:solidFill>
              </a:rPr>
              <a:t>者</a:t>
            </a: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包括智能、自閉、學障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dirty="0" smtClean="0">
                <a:solidFill>
                  <a:srgbClr val="C00000"/>
                </a:solidFill>
              </a:rPr>
              <a:t>、</a:t>
            </a:r>
            <a:r>
              <a:rPr lang="zh-TW" altLang="en-US" b="1" dirty="0">
                <a:solidFill>
                  <a:srgbClr val="C00000"/>
                </a:solidFill>
              </a:rPr>
              <a:t>視障者、聽障者</a:t>
            </a:r>
            <a:r>
              <a:rPr lang="zh-TW" altLang="en-US" dirty="0">
                <a:solidFill>
                  <a:srgbClr val="C00000"/>
                </a:solidFill>
              </a:rPr>
              <a:t>等多元對象進行</a:t>
            </a:r>
            <a:r>
              <a:rPr lang="zh-TW" altLang="en-US" dirty="0" smtClean="0">
                <a:solidFill>
                  <a:srgbClr val="C00000"/>
                </a:solidFill>
              </a:rPr>
              <a:t>了品管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</a:t>
            </a:r>
            <a:endParaRPr lang="en-US" altLang="zh-TW" dirty="0"/>
          </a:p>
          <a:p>
            <a:r>
              <a:rPr lang="zh-TW" altLang="en-US" b="1" dirty="0"/>
              <a:t>一般基準</a:t>
            </a:r>
            <a:r>
              <a:rPr lang="en-US" altLang="zh-TW" b="1" dirty="0"/>
              <a:t>:</a:t>
            </a:r>
            <a:r>
              <a:rPr lang="zh-TW" altLang="en-US" b="1" dirty="0"/>
              <a:t>字體</a:t>
            </a:r>
            <a:r>
              <a:rPr lang="en-US" altLang="zh-TW" sz="1700" dirty="0"/>
              <a:t>(16</a:t>
            </a:r>
            <a:r>
              <a:rPr lang="zh-TW" altLang="en-US" sz="1700" dirty="0"/>
              <a:t>號以上</a:t>
            </a:r>
            <a:r>
              <a:rPr lang="en-US" altLang="zh-TW" sz="1700" dirty="0"/>
              <a:t>)</a:t>
            </a:r>
            <a:r>
              <a:rPr lang="zh-TW" altLang="en-US" dirty="0"/>
              <a:t>、</a:t>
            </a:r>
            <a:r>
              <a:rPr lang="zh-TW" altLang="en-US" b="1" dirty="0"/>
              <a:t>顏色對比度</a:t>
            </a:r>
            <a:r>
              <a:rPr lang="en-US" altLang="zh-TW" sz="1700" dirty="0"/>
              <a:t>(</a:t>
            </a:r>
            <a:r>
              <a:rPr lang="zh-TW" altLang="en-US" sz="1700" dirty="0"/>
              <a:t>高於</a:t>
            </a:r>
            <a:r>
              <a:rPr lang="en-US" altLang="zh-TW" sz="1700" dirty="0"/>
              <a:t>70%)</a:t>
            </a:r>
            <a:r>
              <a:rPr lang="zh-TW" altLang="en-US" dirty="0"/>
              <a:t>、</a:t>
            </a:r>
            <a:r>
              <a:rPr lang="zh-TW" altLang="en-US" b="1" dirty="0"/>
              <a:t>不斷句、小四以下能懂。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783" y="2337547"/>
            <a:ext cx="1504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783" y="3481514"/>
            <a:ext cx="976329" cy="13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1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4919" y="274608"/>
            <a:ext cx="8424936" cy="11430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+mn-ea"/>
                <a:ea typeface="+mn-ea"/>
              </a:rPr>
              <a:t>易讀易懂是心智、視、聽障者的共同</a:t>
            </a:r>
            <a:r>
              <a:rPr lang="zh-TW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需求</a:t>
            </a:r>
            <a:r>
              <a:rPr lang="en-US" altLang="zh-TW" sz="3200" b="1" dirty="0" smtClean="0">
                <a:solidFill>
                  <a:srgbClr val="C00000"/>
                </a:solidFill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zh-TW" altLang="en-US" sz="3200" b="1" dirty="0" smtClean="0">
                <a:solidFill>
                  <a:schemeClr val="tx1"/>
                </a:solidFill>
                <a:latin typeface="+mn-ea"/>
                <a:ea typeface="+mn-ea"/>
              </a:rPr>
              <a:t>易讀不是只為智能障礙者而做</a:t>
            </a:r>
            <a:endParaRPr lang="zh-TW" altLang="en-US" sz="32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157766" y="1837113"/>
            <a:ext cx="9148177" cy="4680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不只是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心智障礙者的</a:t>
            </a:r>
            <a:r>
              <a:rPr lang="zh-TW" altLang="en-US" b="1" dirty="0" smtClean="0">
                <a:solidFill>
                  <a:schemeClr val="tx1"/>
                </a:solidFill>
                <a:latin typeface="+mn-ea"/>
              </a:rPr>
              <a:t>需求</a:t>
            </a:r>
            <a:endParaRPr lang="en-US" altLang="zh-TW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dirty="0">
                <a:latin typeface="+mn-ea"/>
              </a:rPr>
              <a:t>心智障礙者在乎的易閱讀和易理解</a:t>
            </a:r>
            <a:r>
              <a:rPr lang="en-US" altLang="zh-TW" dirty="0">
                <a:latin typeface="+mn-ea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  字體大小、圖形或符號、字間距等，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  </a:t>
            </a:r>
            <a:r>
              <a:rPr lang="zh-TW" altLang="en-US" sz="2100" dirty="0" smtClean="0">
                <a:latin typeface="+mn-ea"/>
              </a:rPr>
              <a:t>和實</a:t>
            </a:r>
            <a:r>
              <a:rPr lang="zh-TW" altLang="en-US" sz="2100" dirty="0">
                <a:latin typeface="+mn-ea"/>
              </a:rPr>
              <a:t>測</a:t>
            </a:r>
            <a:r>
              <a:rPr lang="zh-TW" altLang="en-US" sz="2100" dirty="0" smtClean="0">
                <a:latin typeface="+mn-ea"/>
              </a:rPr>
              <a:t>小學四年級可理解</a:t>
            </a:r>
            <a:r>
              <a:rPr lang="en-US" altLang="zh-TW" sz="2100" dirty="0">
                <a:latin typeface="+mn-ea"/>
              </a:rPr>
              <a:t>(IFLA</a:t>
            </a:r>
            <a:r>
              <a:rPr lang="zh-TW" altLang="en-US" sz="2100" dirty="0" smtClean="0">
                <a:latin typeface="+mn-ea"/>
              </a:rPr>
              <a:t>要求運用小四以下學過的字詞</a:t>
            </a:r>
            <a:r>
              <a:rPr lang="en-US" altLang="zh-TW" sz="2100" dirty="0" smtClean="0">
                <a:latin typeface="+mn-ea"/>
              </a:rPr>
              <a:t> )</a:t>
            </a:r>
            <a:endParaRPr lang="en-US" altLang="zh-TW" sz="2100" dirty="0">
              <a:latin typeface="+mn-ea"/>
            </a:endParaRPr>
          </a:p>
          <a:p>
            <a:pPr marL="0" indent="0">
              <a:buNone/>
            </a:pPr>
            <a:r>
              <a:rPr lang="en-US" altLang="zh-TW" sz="2100" dirty="0" smtClean="0">
                <a:latin typeface="+mn-ea"/>
              </a:rPr>
              <a:t>    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易讀</a:t>
            </a:r>
            <a:r>
              <a:rPr lang="en-US" altLang="zh-TW" b="1" dirty="0" smtClean="0">
                <a:solidFill>
                  <a:srgbClr val="C00000"/>
                </a:solidFill>
                <a:latin typeface="+mn-ea"/>
              </a:rPr>
              <a:t>&amp;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易懂都要做</a:t>
            </a:r>
            <a:r>
              <a:rPr lang="en-US" altLang="zh-TW" dirty="0" smtClean="0">
                <a:latin typeface="+mn-ea"/>
              </a:rPr>
              <a:t>)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endParaRPr lang="en-US" altLang="zh-TW" dirty="0">
              <a:latin typeface="+mn-ea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+mn-ea"/>
              </a:rPr>
              <a:t>視障者在乎</a:t>
            </a:r>
            <a:r>
              <a:rPr lang="zh-TW" altLang="en-US" dirty="0">
                <a:latin typeface="+mn-ea"/>
              </a:rPr>
              <a:t>的顏色對比度、紙質、字體大小與語音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  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易讀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原則</a:t>
            </a:r>
            <a:r>
              <a:rPr lang="en-US" altLang="zh-TW" b="1" dirty="0" smtClean="0">
                <a:solidFill>
                  <a:srgbClr val="C00000"/>
                </a:solidFill>
                <a:latin typeface="+mn-ea"/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資訊能夠接收閱讀到</a:t>
            </a:r>
            <a:r>
              <a:rPr lang="en-US" altLang="zh-TW" dirty="0" smtClean="0">
                <a:latin typeface="+mn-ea"/>
              </a:rPr>
              <a:t>)</a:t>
            </a:r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+mn-ea"/>
              </a:rPr>
              <a:t>聽障者在乎</a:t>
            </a:r>
            <a:r>
              <a:rPr lang="zh-TW" altLang="en-US" dirty="0">
                <a:latin typeface="+mn-ea"/>
              </a:rPr>
              <a:t>的文字易懂</a:t>
            </a:r>
            <a:r>
              <a:rPr lang="zh-TW" altLang="en-US" dirty="0" smtClean="0">
                <a:latin typeface="+mn-ea"/>
              </a:rPr>
              <a:t>，列點且</a:t>
            </a:r>
            <a:r>
              <a:rPr lang="zh-TW" altLang="en-US" dirty="0">
                <a:latin typeface="+mn-ea"/>
              </a:rPr>
              <a:t>附重點清楚的圖</a:t>
            </a:r>
            <a:r>
              <a:rPr lang="en-US" altLang="zh-TW" dirty="0">
                <a:latin typeface="+mn-ea"/>
              </a:rPr>
              <a:t>/</a:t>
            </a:r>
            <a:r>
              <a:rPr lang="zh-TW" altLang="en-US" dirty="0">
                <a:latin typeface="+mn-ea"/>
              </a:rPr>
              <a:t>照片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  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易懂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原則</a:t>
            </a:r>
            <a:r>
              <a:rPr lang="en-US" altLang="zh-TW" b="1" dirty="0" smtClean="0">
                <a:solidFill>
                  <a:srgbClr val="C00000"/>
                </a:solidFill>
                <a:latin typeface="+mn-ea"/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資訊能夠易理解</a:t>
            </a:r>
            <a:r>
              <a:rPr lang="en-US" altLang="zh-TW" dirty="0" smtClean="0">
                <a:latin typeface="+mn-ea"/>
              </a:rPr>
              <a:t>)</a:t>
            </a:r>
            <a:endParaRPr lang="en-US" altLang="zh-TW" dirty="0">
              <a:latin typeface="+mn-ea"/>
            </a:endParaRPr>
          </a:p>
          <a:p>
            <a:endParaRPr lang="en-US" altLang="zh-TW" b="1" dirty="0" smtClean="0">
              <a:solidFill>
                <a:srgbClr val="C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4541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6835" y="407324"/>
            <a:ext cx="8158329" cy="149213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+mn-ea"/>
                <a:ea typeface="+mn-ea"/>
              </a:rPr>
              <a:t>你的貼心在很小的地方</a:t>
            </a:r>
            <a:r>
              <a:rPr lang="en-US" altLang="zh-TW" sz="3600" dirty="0" smtClean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br>
              <a:rPr lang="en-US" altLang="zh-TW" sz="3600" dirty="0" smtClean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zh-TW" altLang="en-US" sz="3600" dirty="0" smtClean="0">
                <a:solidFill>
                  <a:srgbClr val="C00000"/>
                </a:solidFill>
                <a:latin typeface="+mn-ea"/>
                <a:ea typeface="+mn-ea"/>
              </a:rPr>
              <a:t>改變顏色對比度  才看得見</a:t>
            </a:r>
            <a:r>
              <a:rPr lang="en-US" altLang="zh-TW" sz="3600" dirty="0" smtClean="0">
                <a:solidFill>
                  <a:srgbClr val="C00000"/>
                </a:solidFill>
                <a:latin typeface="+mn-ea"/>
                <a:ea typeface="+mn-ea"/>
              </a:rPr>
              <a:t>!</a:t>
            </a:r>
            <a:endParaRPr lang="zh-TW" altLang="en-US" sz="36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4" name="內容版面配置區 3" descr="http://www.tfb.org.tw/new/images/2-3b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132856"/>
            <a:ext cx="367240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www.tfb.org.tw/new/images/2-3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2856"/>
            <a:ext cx="363319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0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5519" y="274638"/>
            <a:ext cx="9779172" cy="99412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+mn-ea"/>
                <a:ea typeface="+mn-ea"/>
              </a:rPr>
              <a:t>認識國際顏色對比度標準</a:t>
            </a:r>
            <a:r>
              <a:rPr lang="zh-TW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表</a:t>
            </a:r>
            <a:r>
              <a:rPr lang="en-US" altLang="zh-TW" sz="32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TW" altLang="en-US" sz="3200" dirty="0" smtClean="0">
                <a:solidFill>
                  <a:srgbClr val="C00000"/>
                </a:solidFill>
                <a:latin typeface="+mn-ea"/>
                <a:ea typeface="+mn-ea"/>
              </a:rPr>
              <a:t>背景</a:t>
            </a:r>
            <a:r>
              <a:rPr lang="zh-TW" altLang="en-US" sz="3200" dirty="0">
                <a:solidFill>
                  <a:srgbClr val="C00000"/>
                </a:solidFill>
                <a:latin typeface="+mn-ea"/>
                <a:ea typeface="+mn-ea"/>
              </a:rPr>
              <a:t>和主體</a:t>
            </a:r>
            <a: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</a:rPr>
              <a:t>/</a:t>
            </a:r>
            <a:r>
              <a:rPr lang="zh-TW" altLang="en-US" sz="3200" dirty="0">
                <a:solidFill>
                  <a:srgbClr val="C00000"/>
                </a:solidFill>
                <a:latin typeface="+mn-ea"/>
                <a:ea typeface="+mn-ea"/>
              </a:rPr>
              <a:t>字體的顏色對比度必須至少達</a:t>
            </a:r>
            <a: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</a:rPr>
              <a:t>70</a:t>
            </a:r>
            <a:r>
              <a:rPr lang="en-US" altLang="zh-TW" sz="3200" dirty="0" smtClean="0">
                <a:solidFill>
                  <a:srgbClr val="C00000"/>
                </a:solidFill>
                <a:latin typeface="+mn-ea"/>
                <a:ea typeface="+mn-ea"/>
              </a:rPr>
              <a:t>%</a:t>
            </a:r>
            <a:endParaRPr lang="zh-TW" altLang="en-US" sz="32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AutoShape 2" descr="內置圖片 2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19" y="1268760"/>
            <a:ext cx="8980315" cy="53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6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065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易懂</a:t>
            </a:r>
            <a:r>
              <a:rPr lang="en-US" altLang="zh-TW" sz="3200" b="1" dirty="0" smtClean="0">
                <a:solidFill>
                  <a:srgbClr val="C00000"/>
                </a:solidFill>
                <a:latin typeface="+mn-ea"/>
                <a:ea typeface="+mn-ea"/>
              </a:rPr>
              <a:t>:</a:t>
            </a:r>
            <a:r>
              <a:rPr lang="zh-TW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抽象的詞彙要具像化</a:t>
            </a:r>
            <a:r>
              <a:rPr lang="en-US" altLang="zh-TW" sz="3200" b="1" dirty="0" smtClean="0">
                <a:solidFill>
                  <a:srgbClr val="C00000"/>
                </a:solidFill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en-US" altLang="zh-TW" sz="3200" b="1" dirty="0" smtClean="0">
                <a:latin typeface="+mn-ea"/>
                <a:ea typeface="+mn-ea"/>
              </a:rPr>
              <a:t/>
            </a:r>
            <a:br>
              <a:rPr lang="en-US" altLang="zh-TW" sz="3200" b="1" dirty="0" smtClean="0">
                <a:latin typeface="+mn-ea"/>
                <a:ea typeface="+mn-ea"/>
              </a:rPr>
            </a:br>
            <a:r>
              <a:rPr lang="zh-TW" altLang="en-US" sz="3200" b="1" dirty="0" smtClean="0">
                <a:latin typeface="+mn-ea"/>
                <a:ea typeface="+mn-ea"/>
              </a:rPr>
              <a:t>健康</a:t>
            </a:r>
            <a:r>
              <a:rPr lang="zh-TW" altLang="en-US" sz="3200" dirty="0" smtClean="0">
                <a:latin typeface="+mn-ea"/>
                <a:ea typeface="+mn-ea"/>
              </a:rPr>
              <a:t>，是我心情開心、身體好</a:t>
            </a:r>
            <a:endParaRPr lang="zh-TW" altLang="en-US" sz="3200" dirty="0"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76" y="1694735"/>
            <a:ext cx="4896544" cy="4896544"/>
          </a:xfrm>
        </p:spPr>
      </p:pic>
    </p:spTree>
    <p:extLst>
      <p:ext uri="{BB962C8B-B14F-4D97-AF65-F5344CB8AC3E}">
        <p14:creationId xmlns:p14="http://schemas.microsoft.com/office/powerpoint/2010/main" val="4052651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7333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dirty="0" smtClean="0">
                <a:latin typeface="+mn-ea"/>
                <a:ea typeface="+mn-ea"/>
              </a:rPr>
              <a:t>易讀格式</a:t>
            </a:r>
            <a:r>
              <a:rPr lang="zh-TW" altLang="en-US" sz="3600" dirty="0">
                <a:latin typeface="+mn-ea"/>
                <a:ea typeface="+mn-ea"/>
              </a:rPr>
              <a:t>可</a:t>
            </a:r>
            <a:r>
              <a:rPr lang="zh-TW" altLang="zh-TW" sz="3600" dirty="0" smtClean="0">
                <a:latin typeface="+mn-ea"/>
                <a:ea typeface="+mn-ea"/>
              </a:rPr>
              <a:t>製作</a:t>
            </a:r>
            <a:r>
              <a:rPr lang="zh-TW" altLang="zh-TW" sz="3600" dirty="0">
                <a:latin typeface="+mn-ea"/>
                <a:ea typeface="+mn-ea"/>
              </a:rPr>
              <a:t>書面、電子</a:t>
            </a:r>
            <a:r>
              <a:rPr lang="zh-TW" altLang="en-US" sz="3600" dirty="0">
                <a:latin typeface="+mn-ea"/>
                <a:ea typeface="+mn-ea"/>
              </a:rPr>
              <a:t>、</a:t>
            </a:r>
            <a:r>
              <a:rPr lang="zh-TW" altLang="zh-TW" sz="3600" dirty="0">
                <a:latin typeface="+mn-ea"/>
                <a:ea typeface="+mn-ea"/>
              </a:rPr>
              <a:t>視</a:t>
            </a:r>
            <a:r>
              <a:rPr lang="zh-TW" altLang="en-US" sz="3600" dirty="0">
                <a:latin typeface="+mn-ea"/>
                <a:ea typeface="+mn-ea"/>
              </a:rPr>
              <a:t>、</a:t>
            </a:r>
            <a:r>
              <a:rPr lang="zh-TW" altLang="zh-TW" sz="3600" dirty="0" smtClean="0">
                <a:latin typeface="+mn-ea"/>
                <a:ea typeface="+mn-ea"/>
              </a:rPr>
              <a:t>聽</a:t>
            </a:r>
            <a:r>
              <a:rPr lang="en-US" altLang="zh-TW" sz="3600" dirty="0" smtClean="0">
                <a:latin typeface="+mn-ea"/>
                <a:ea typeface="+mn-ea"/>
              </a:rPr>
              <a:t>  </a:t>
            </a:r>
            <a:r>
              <a:rPr lang="zh-TW" altLang="en-US" sz="3600" dirty="0" smtClean="0">
                <a:latin typeface="+mn-ea"/>
                <a:ea typeface="+mn-ea"/>
              </a:rPr>
              <a:t>不同</a:t>
            </a:r>
            <a:r>
              <a:rPr lang="zh-TW" altLang="zh-TW" sz="3600" dirty="0" smtClean="0">
                <a:latin typeface="+mn-ea"/>
                <a:ea typeface="+mn-ea"/>
              </a:rPr>
              <a:t>信息</a:t>
            </a:r>
            <a:r>
              <a:rPr lang="zh-TW" altLang="en-US" sz="3600" dirty="0" smtClean="0">
                <a:latin typeface="+mn-ea"/>
                <a:ea typeface="+mn-ea"/>
              </a:rPr>
              <a:t>格式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endParaRPr lang="zh-TW" altLang="en-US" sz="36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01" y="1055716"/>
            <a:ext cx="58578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964575" y="75132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講師簡介 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875272" y="853230"/>
            <a:ext cx="9280407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6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李英琪  </a:t>
            </a:r>
            <a:r>
              <a:rPr lang="en-US" altLang="zh-TW" sz="6400" b="1" dirty="0" smtClean="0">
                <a:solidFill>
                  <a:srgbClr val="0070C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2"/>
              </a:rPr>
              <a:t>inch@tfb.org.tw</a:t>
            </a:r>
            <a:endParaRPr lang="en-US" altLang="zh-TW" sz="6400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現職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6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愛盲基金會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 研考室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主任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台北市自閉兒社會福利基金會 監察人</a:t>
            </a:r>
          </a:p>
          <a:p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台北市</a:t>
            </a:r>
            <a:r>
              <a:rPr lang="en-US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Easy 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Read Club(</a:t>
            </a:r>
            <a:r>
              <a:rPr lang="zh-HK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各局處推動易讀措施研商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指導委員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HK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衛福部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CRPD</a:t>
            </a:r>
            <a:r>
              <a:rPr lang="zh-HK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種子師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資</a:t>
            </a:r>
            <a:r>
              <a:rPr lang="zh-HK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培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訓</a:t>
            </a:r>
            <a:r>
              <a:rPr lang="zh-HK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講師</a:t>
            </a:r>
            <a:endParaRPr lang="en-US" altLang="zh-TW" sz="6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文化部身心障礙文化平權</a:t>
            </a:r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小組、</a:t>
            </a:r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台北市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身心障礙者權益保障</a:t>
            </a:r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小組委員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中華民國身心障礙</a:t>
            </a:r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聯盟理事</a:t>
            </a:r>
            <a:endParaRPr lang="en-US" altLang="zh-TW" sz="6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桃園地區大學身心障礙學生外聘特教督導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年以上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學習、自閉症、智、精、視障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ISP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、性平協調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) </a:t>
            </a:r>
          </a:p>
          <a:p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台北市</a:t>
            </a:r>
            <a:r>
              <a:rPr lang="en-US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家、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桃園共融親子館</a:t>
            </a:r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接待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障礙兒童或家長之融合措施</a:t>
            </a:r>
            <a:r>
              <a:rPr lang="en-US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、聽、心智障與輪椅使用者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督導</a:t>
            </a:r>
            <a:endParaRPr lang="en-US" altLang="zh-TW" sz="5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La </a:t>
            </a:r>
            <a:r>
              <a:rPr lang="en-US" altLang="zh-TW" sz="6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Boisnière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心智障礙機構「應用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ICF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於服務品質評估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住民轉出評估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主持人</a:t>
            </a:r>
            <a:endParaRPr lang="en-US" altLang="zh-TW" sz="6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中央警察大學 兼任講師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教授身心障礙權利與警察實務</a:t>
            </a:r>
            <a:r>
              <a:rPr lang="en-US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6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台北市政府勞工局視障就業促進組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執行長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、督導、推展員</a:t>
            </a:r>
            <a:endParaRPr lang="zh-TW" altLang="zh-TW" sz="6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劉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氏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兒童發展中心老師，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3-12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歲兒童學習障礙、自閉症、腦性麻痺、唐氏症、過動兒之教育諮詢、學習能力訓練</a:t>
            </a:r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感覺統合與</a:t>
            </a:r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訓練。</a:t>
            </a:r>
          </a:p>
          <a:p>
            <a:pPr lvl="0"/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台北市立療養院 社區復健專員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、支持性就業服務員</a:t>
            </a:r>
            <a:endParaRPr lang="zh-TW" altLang="zh-TW" sz="6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巴黎「身心障礙處境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情感與性生活促進工作坊」成員、台灣各類身障性別教育</a:t>
            </a:r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講師</a:t>
            </a:r>
            <a:endParaRPr lang="en-US" altLang="zh-TW" sz="6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6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學歷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</a:p>
          <a:p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法國國立</a:t>
            </a:r>
            <a:r>
              <a:rPr lang="en-US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TOURS</a:t>
            </a:r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大學社會學暨人類學所公共政策評估專業碩士</a:t>
            </a:r>
            <a:endParaRPr lang="en-US" altLang="zh-TW" sz="6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國立中興大學社會學暨社會工作學系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49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0633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易讀的多樣性</a:t>
            </a:r>
            <a:r>
              <a:rPr lang="en-US" altLang="zh-TW" dirty="0" smtClean="0">
                <a:latin typeface="+mn-ea"/>
                <a:ea typeface="+mn-ea"/>
              </a:rPr>
              <a:t>:</a:t>
            </a:r>
            <a:r>
              <a:rPr lang="zh-TW" altLang="en-US" dirty="0" smtClean="0">
                <a:latin typeface="+mn-ea"/>
                <a:ea typeface="+mn-ea"/>
              </a:rPr>
              <a:t>考量你的溝通對象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64181"/>
          </a:xfrm>
        </p:spPr>
        <p:txBody>
          <a:bodyPr>
            <a:normAutofit lnSpcReduction="10000"/>
          </a:bodyPr>
          <a:lstStyle/>
          <a:p>
            <a:pPr lvl="1"/>
            <a:r>
              <a:rPr lang="zh-TW" altLang="zh-TW" sz="2000" b="1" dirty="0" smtClean="0">
                <a:solidFill>
                  <a:srgbClr val="00B0F0"/>
                </a:solidFill>
              </a:rPr>
              <a:t>易讀</a:t>
            </a:r>
            <a:r>
              <a:rPr lang="en-US" altLang="zh-TW" sz="2000" b="1" dirty="0">
                <a:solidFill>
                  <a:srgbClr val="00B0F0"/>
                </a:solidFill>
              </a:rPr>
              <a:t>(easy to read </a:t>
            </a:r>
            <a:r>
              <a:rPr lang="en-US" altLang="zh-TW" sz="2000" b="1" dirty="0" smtClean="0">
                <a:solidFill>
                  <a:srgbClr val="00B0F0"/>
                </a:solidFill>
              </a:rPr>
              <a:t>)</a:t>
            </a:r>
            <a:r>
              <a:rPr lang="zh-TW" altLang="en-US" sz="2000" b="1" dirty="0" smtClean="0">
                <a:solidFill>
                  <a:srgbClr val="00B0F0"/>
                </a:solidFill>
              </a:rPr>
              <a:t>格式</a:t>
            </a:r>
            <a:r>
              <a:rPr lang="en-US" altLang="zh-TW" sz="2000" dirty="0" smtClean="0">
                <a:solidFill>
                  <a:srgbClr val="00B0F0"/>
                </a:solidFill>
              </a:rPr>
              <a:t>: </a:t>
            </a:r>
            <a:r>
              <a:rPr lang="zh-TW" altLang="en-US" sz="2000" dirty="0" smtClean="0">
                <a:solidFill>
                  <a:srgbClr val="00B0F0"/>
                </a:solidFill>
              </a:rPr>
              <a:t>以簡易文字，資訊溝通目的為主，少圖，</a:t>
            </a:r>
            <a:endParaRPr lang="en-US" altLang="zh-TW" sz="2000" dirty="0" smtClean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r>
              <a:rPr lang="en-US" altLang="zh-TW" sz="2000" dirty="0">
                <a:solidFill>
                  <a:srgbClr val="00B0F0"/>
                </a:solidFill>
              </a:rPr>
              <a:t> </a:t>
            </a:r>
            <a:r>
              <a:rPr lang="en-US" altLang="zh-TW" sz="2000" dirty="0" smtClean="0">
                <a:solidFill>
                  <a:srgbClr val="00B0F0"/>
                </a:solidFill>
              </a:rPr>
              <a:t>  </a:t>
            </a:r>
            <a:r>
              <a:rPr lang="zh-TW" altLang="en-US" sz="2000" dirty="0" smtClean="0">
                <a:solidFill>
                  <a:srgbClr val="00B0F0"/>
                </a:solidFill>
              </a:rPr>
              <a:t>呈現書面</a:t>
            </a:r>
            <a:r>
              <a:rPr lang="zh-TW" altLang="en-US" sz="2000" b="1" dirty="0" smtClean="0">
                <a:solidFill>
                  <a:srgbClr val="00B0F0"/>
                </a:solidFill>
              </a:rPr>
              <a:t>或單僅有語音</a:t>
            </a:r>
            <a:r>
              <a:rPr lang="zh-TW" altLang="en-US" sz="2000" dirty="0" smtClean="0">
                <a:solidFill>
                  <a:srgbClr val="00B0F0"/>
                </a:solidFill>
              </a:rPr>
              <a:t>。</a:t>
            </a:r>
            <a:endParaRPr lang="en-US" altLang="zh-TW" sz="2000" dirty="0" smtClean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en-US" altLang="zh-TW" sz="2000" dirty="0" smtClean="0">
              <a:solidFill>
                <a:srgbClr val="00B0F0"/>
              </a:solidFill>
            </a:endParaRPr>
          </a:p>
          <a:p>
            <a:pPr lvl="1"/>
            <a:r>
              <a:rPr lang="zh-TW" altLang="en-US" sz="2000" b="1" dirty="0" smtClean="0">
                <a:solidFill>
                  <a:srgbClr val="0070C0"/>
                </a:solidFill>
              </a:rPr>
              <a:t>易讀</a:t>
            </a:r>
            <a:r>
              <a:rPr lang="zh-TW" altLang="zh-TW" sz="2000" b="1" dirty="0" smtClean="0">
                <a:solidFill>
                  <a:srgbClr val="0070C0"/>
                </a:solidFill>
              </a:rPr>
              <a:t>易懂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2000" b="1" dirty="0">
                <a:solidFill>
                  <a:srgbClr val="0070C0"/>
                </a:solidFill>
              </a:rPr>
              <a:t>(easy to read and 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understand) 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格式</a:t>
            </a:r>
            <a:r>
              <a:rPr lang="en-US" altLang="zh-TW" sz="2000" dirty="0" smtClean="0">
                <a:solidFill>
                  <a:srgbClr val="0070C0"/>
                </a:solidFill>
              </a:rPr>
              <a:t>: </a:t>
            </a:r>
            <a:r>
              <a:rPr lang="zh-TW" altLang="en-US" sz="2000" dirty="0" smtClean="0">
                <a:solidFill>
                  <a:srgbClr val="0070C0"/>
                </a:solidFill>
              </a:rPr>
              <a:t>以</a:t>
            </a:r>
            <a:r>
              <a:rPr lang="zh-TW" altLang="en-US" sz="2000" dirty="0">
                <a:solidFill>
                  <a:srgbClr val="0070C0"/>
                </a:solidFill>
              </a:rPr>
              <a:t>大量圖或照片，配合簡易文字，方便</a:t>
            </a:r>
            <a:r>
              <a:rPr lang="zh-TW" altLang="en-US" sz="2000" dirty="0" smtClean="0">
                <a:solidFill>
                  <a:srgbClr val="0070C0"/>
                </a:solidFill>
              </a:rPr>
              <a:t>識字</a:t>
            </a:r>
            <a:r>
              <a:rPr lang="zh-TW" altLang="en-US" sz="2000" dirty="0">
                <a:solidFill>
                  <a:srgbClr val="0070C0"/>
                </a:solidFill>
              </a:rPr>
              <a:t>能力有限或不識字的人，閱讀對象可包括輕、中、重度智能障礙、自閉症者</a:t>
            </a:r>
            <a:r>
              <a:rPr lang="zh-TW" altLang="en-US" sz="2000" dirty="0" smtClean="0">
                <a:solidFill>
                  <a:srgbClr val="0070C0"/>
                </a:solidFill>
              </a:rPr>
              <a:t>等。</a:t>
            </a:r>
            <a:endParaRPr lang="en-US" altLang="zh-TW" sz="2000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altLang="zh-TW" sz="2000" dirty="0" smtClean="0"/>
          </a:p>
          <a:p>
            <a:pPr marL="457200" lvl="1" indent="0">
              <a:buNone/>
            </a:pPr>
            <a:endParaRPr lang="en-US" altLang="zh-TW" sz="2000" dirty="0" smtClean="0"/>
          </a:p>
          <a:p>
            <a:pPr lvl="1"/>
            <a:r>
              <a:rPr lang="zh-TW" altLang="en-US" sz="2000" b="1" dirty="0">
                <a:solidFill>
                  <a:srgbClr val="C00000"/>
                </a:solidFill>
              </a:rPr>
              <a:t>給所有人的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資訊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</a:t>
            </a:r>
            <a:r>
              <a:rPr lang="en-US" altLang="zh-TW" sz="2000" b="1" dirty="0">
                <a:solidFill>
                  <a:srgbClr val="C00000"/>
                </a:solidFill>
              </a:rPr>
              <a:t>information for 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all)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格式</a:t>
            </a:r>
            <a:r>
              <a:rPr lang="en-US" altLang="zh-TW" sz="2000" dirty="0" smtClean="0">
                <a:solidFill>
                  <a:srgbClr val="C00000"/>
                </a:solidFill>
              </a:rPr>
              <a:t>:</a:t>
            </a:r>
            <a:r>
              <a:rPr lang="zh-TW" altLang="zh-TW" sz="2000" dirty="0" smtClean="0">
                <a:solidFill>
                  <a:srgbClr val="C00000"/>
                </a:solidFill>
              </a:rPr>
              <a:t>可</a:t>
            </a:r>
            <a:r>
              <a:rPr lang="zh-TW" altLang="zh-TW" sz="2000" dirty="0">
                <a:solidFill>
                  <a:srgbClr val="C00000"/>
                </a:solidFill>
              </a:rPr>
              <a:t>供所有人</a:t>
            </a:r>
            <a:r>
              <a:rPr lang="zh-TW" altLang="zh-TW" sz="2000" dirty="0" smtClean="0">
                <a:solidFill>
                  <a:srgbClr val="C00000"/>
                </a:solidFill>
              </a:rPr>
              <a:t>使用</a:t>
            </a:r>
            <a:r>
              <a:rPr lang="en-US" altLang="zh-TW" sz="2000" dirty="0" smtClean="0">
                <a:solidFill>
                  <a:srgbClr val="C00000"/>
                </a:solidFill>
              </a:rPr>
              <a:t>:</a:t>
            </a:r>
            <a:r>
              <a:rPr lang="zh-TW" altLang="en-US" sz="2000" dirty="0" smtClean="0">
                <a:solidFill>
                  <a:srgbClr val="C00000"/>
                </a:solidFill>
              </a:rPr>
              <a:t>心智、視、聽障等有資訊障礙的</a:t>
            </a:r>
            <a:r>
              <a:rPr lang="zh-TW" altLang="zh-TW" sz="2000" dirty="0" smtClean="0">
                <a:solidFill>
                  <a:srgbClr val="C00000"/>
                </a:solidFill>
              </a:rPr>
              <a:t>障礙</a:t>
            </a:r>
            <a:r>
              <a:rPr lang="zh-TW" altLang="zh-TW" sz="2000" dirty="0">
                <a:solidFill>
                  <a:srgbClr val="C00000"/>
                </a:solidFill>
              </a:rPr>
              <a:t>處境</a:t>
            </a:r>
            <a:r>
              <a:rPr lang="zh-TW" altLang="zh-TW" sz="2000" dirty="0" smtClean="0">
                <a:solidFill>
                  <a:srgbClr val="C00000"/>
                </a:solidFill>
              </a:rPr>
              <a:t>者</a:t>
            </a:r>
            <a:r>
              <a:rPr lang="zh-TW" altLang="en-US" sz="2000" dirty="0">
                <a:solidFill>
                  <a:srgbClr val="C00000"/>
                </a:solidFill>
              </a:rPr>
              <a:t>、</a:t>
            </a:r>
            <a:r>
              <a:rPr lang="zh-TW" altLang="en-US" sz="2000" dirty="0" smtClean="0">
                <a:solidFill>
                  <a:srgbClr val="C00000"/>
                </a:solidFill>
              </a:rPr>
              <a:t>小四以下一般兒童、</a:t>
            </a:r>
            <a:r>
              <a:rPr lang="zh-TW" altLang="zh-TW" sz="2000" dirty="0">
                <a:solidFill>
                  <a:srgbClr val="C00000"/>
                </a:solidFill>
              </a:rPr>
              <a:t>老人、文盲人士、外國人</a:t>
            </a:r>
            <a:r>
              <a:rPr lang="en-US" altLang="zh-TW" sz="2000" dirty="0">
                <a:solidFill>
                  <a:srgbClr val="C00000"/>
                </a:solidFill>
              </a:rPr>
              <a:t>/</a:t>
            </a:r>
            <a:r>
              <a:rPr lang="zh-TW" altLang="zh-TW" sz="2000" dirty="0">
                <a:solidFill>
                  <a:srgbClr val="C00000"/>
                </a:solidFill>
              </a:rPr>
              <a:t>新</a:t>
            </a:r>
            <a:r>
              <a:rPr lang="zh-TW" altLang="zh-TW" sz="2000" dirty="0" smtClean="0">
                <a:solidFill>
                  <a:srgbClr val="C00000"/>
                </a:solidFill>
              </a:rPr>
              <a:t>移民。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 smtClean="0">
                <a:solidFill>
                  <a:srgbClr val="C00000"/>
                </a:solidFill>
              </a:rPr>
              <a:t>  (</a:t>
            </a:r>
            <a:r>
              <a:rPr lang="zh-TW" altLang="en-US" sz="2000" dirty="0" smtClean="0">
                <a:solidFill>
                  <a:srgbClr val="C00000"/>
                </a:solidFill>
              </a:rPr>
              <a:t>即能幫助難理解語言，用圖像溝通為主的人。</a:t>
            </a:r>
            <a:r>
              <a:rPr lang="en-US" altLang="zh-TW" sz="2000" dirty="0" smtClean="0">
                <a:solidFill>
                  <a:srgbClr val="C00000"/>
                </a:solidFill>
              </a:rPr>
              <a:t>)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11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274638"/>
            <a:ext cx="8424936" cy="1930226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不管是在國外，還是在台灣，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提供易讀資訊，是政府與服務機構的義務，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也是身心障礙者要求無障礙環境的權利。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883532" y="2279465"/>
            <a:ext cx="8640960" cy="396044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200" b="1" dirty="0">
                <a:solidFill>
                  <a:srgbClr val="C00000"/>
                </a:solidFill>
              </a:rPr>
              <a:t>「</a:t>
            </a:r>
            <a:r>
              <a:rPr lang="zh-TW" altLang="en-US" sz="2200" b="1" dirty="0">
                <a:solidFill>
                  <a:srgbClr val="C00000"/>
                </a:solidFill>
                <a:latin typeface="+mn-ea"/>
              </a:rPr>
              <a:t>身心障礙者權利公約」</a:t>
            </a:r>
            <a:r>
              <a:rPr lang="en-US" altLang="zh-TW" sz="2200" dirty="0">
                <a:latin typeface="+mn-ea"/>
              </a:rPr>
              <a:t>(</a:t>
            </a:r>
            <a:r>
              <a:rPr lang="zh-TW" altLang="en-US" sz="2200" dirty="0">
                <a:latin typeface="+mn-ea"/>
              </a:rPr>
              <a:t>簡稱</a:t>
            </a:r>
            <a:r>
              <a:rPr lang="en-US" altLang="zh-TW" sz="2200" dirty="0">
                <a:latin typeface="+mn-ea"/>
              </a:rPr>
              <a:t>CRPD)</a:t>
            </a:r>
          </a:p>
          <a:p>
            <a:pPr marL="0" indent="0">
              <a:buNone/>
            </a:pPr>
            <a:r>
              <a:rPr lang="zh-TW" altLang="en-US" sz="2200" dirty="0">
                <a:latin typeface="+mn-ea"/>
              </a:rPr>
              <a:t>   第 </a:t>
            </a:r>
            <a:r>
              <a:rPr lang="en-US" altLang="zh-TW" sz="2200" dirty="0">
                <a:latin typeface="+mn-ea"/>
              </a:rPr>
              <a:t>2 </a:t>
            </a:r>
            <a:r>
              <a:rPr lang="zh-TW" altLang="en-US" sz="2200" dirty="0">
                <a:latin typeface="+mn-ea"/>
              </a:rPr>
              <a:t>條、第 </a:t>
            </a:r>
            <a:r>
              <a:rPr lang="en-US" altLang="zh-TW" sz="2200" dirty="0">
                <a:latin typeface="+mn-ea"/>
              </a:rPr>
              <a:t>9 </a:t>
            </a:r>
            <a:r>
              <a:rPr lang="zh-TW" altLang="en-US" sz="2200" dirty="0">
                <a:latin typeface="+mn-ea"/>
              </a:rPr>
              <a:t>條、第 </a:t>
            </a:r>
            <a:r>
              <a:rPr lang="en-US" altLang="zh-TW" sz="2200" dirty="0">
                <a:latin typeface="+mn-ea"/>
              </a:rPr>
              <a:t>12 </a:t>
            </a:r>
            <a:r>
              <a:rPr lang="zh-TW" altLang="en-US" sz="2200" dirty="0">
                <a:latin typeface="+mn-ea"/>
              </a:rPr>
              <a:t>條、第 </a:t>
            </a:r>
            <a:r>
              <a:rPr lang="en-US" altLang="zh-TW" sz="2200" dirty="0">
                <a:latin typeface="+mn-ea"/>
              </a:rPr>
              <a:t>21 </a:t>
            </a:r>
            <a:r>
              <a:rPr lang="zh-TW" altLang="en-US" sz="2200" dirty="0">
                <a:latin typeface="+mn-ea"/>
              </a:rPr>
              <a:t>條、第</a:t>
            </a:r>
            <a:r>
              <a:rPr lang="en-US" altLang="zh-TW" sz="2200" dirty="0">
                <a:latin typeface="+mn-ea"/>
              </a:rPr>
              <a:t>23~</a:t>
            </a:r>
            <a:r>
              <a:rPr lang="zh-TW" altLang="en-US" sz="2200" dirty="0">
                <a:latin typeface="+mn-ea"/>
              </a:rPr>
              <a:t> </a:t>
            </a:r>
            <a:r>
              <a:rPr lang="en-US" altLang="zh-TW" sz="2200" dirty="0">
                <a:latin typeface="+mn-ea"/>
              </a:rPr>
              <a:t>25 </a:t>
            </a:r>
            <a:r>
              <a:rPr lang="zh-TW" altLang="en-US" sz="2200" dirty="0">
                <a:latin typeface="+mn-ea"/>
              </a:rPr>
              <a:t>條、</a:t>
            </a:r>
            <a:endParaRPr lang="en-US" altLang="zh-TW" sz="2200" dirty="0">
              <a:latin typeface="+mn-ea"/>
            </a:endParaRPr>
          </a:p>
          <a:p>
            <a:pPr marL="0" indent="0">
              <a:buNone/>
            </a:pPr>
            <a:r>
              <a:rPr lang="en-US" altLang="zh-TW" sz="2200" dirty="0">
                <a:latin typeface="+mn-ea"/>
              </a:rPr>
              <a:t>   </a:t>
            </a:r>
            <a:r>
              <a:rPr lang="zh-TW" altLang="en-US" sz="2200" dirty="0">
                <a:latin typeface="+mn-ea"/>
              </a:rPr>
              <a:t>第</a:t>
            </a:r>
            <a:r>
              <a:rPr lang="en-US" altLang="zh-TW" sz="2200" dirty="0">
                <a:latin typeface="+mn-ea"/>
              </a:rPr>
              <a:t>29</a:t>
            </a:r>
            <a:r>
              <a:rPr lang="zh-TW" altLang="en-US" sz="2200" dirty="0">
                <a:latin typeface="+mn-ea"/>
              </a:rPr>
              <a:t>、</a:t>
            </a:r>
            <a:r>
              <a:rPr lang="en-US" altLang="zh-TW" sz="2200" dirty="0">
                <a:latin typeface="+mn-ea"/>
              </a:rPr>
              <a:t>30</a:t>
            </a:r>
            <a:r>
              <a:rPr lang="zh-TW" altLang="en-US" sz="2200" dirty="0">
                <a:latin typeface="+mn-ea"/>
              </a:rPr>
              <a:t>條， 都要求我們提供適當的資訊與支持，</a:t>
            </a:r>
            <a:endParaRPr lang="en-US" altLang="zh-TW" sz="2200" dirty="0">
              <a:latin typeface="+mn-ea"/>
            </a:endParaRPr>
          </a:p>
          <a:p>
            <a:pPr marL="0" indent="0">
              <a:buNone/>
            </a:pPr>
            <a:r>
              <a:rPr lang="zh-TW" altLang="en-US" sz="2200" dirty="0">
                <a:latin typeface="+mn-ea"/>
              </a:rPr>
              <a:t>   </a:t>
            </a:r>
            <a:r>
              <a:rPr lang="zh-TW" altLang="en-US" sz="2200" b="1" dirty="0">
                <a:latin typeface="+mn-ea"/>
              </a:rPr>
              <a:t>促進身心障礙者進行選擇與自己做決定的機會</a:t>
            </a:r>
            <a:r>
              <a:rPr lang="zh-TW" altLang="en-US" sz="2200" dirty="0">
                <a:latin typeface="+mn-ea"/>
              </a:rPr>
              <a:t>，</a:t>
            </a:r>
            <a:endParaRPr lang="en-US" altLang="zh-TW" sz="2200" dirty="0">
              <a:latin typeface="+mn-ea"/>
            </a:endParaRPr>
          </a:p>
          <a:p>
            <a:pPr marL="0" indent="0">
              <a:buNone/>
            </a:pPr>
            <a:r>
              <a:rPr lang="zh-TW" altLang="en-US" sz="2200" dirty="0">
                <a:latin typeface="+mn-ea"/>
              </a:rPr>
              <a:t>   努力邁向自立生活。</a:t>
            </a:r>
            <a:endParaRPr lang="en-US" altLang="zh-TW" sz="2200" dirty="0">
              <a:latin typeface="+mn-ea"/>
            </a:endParaRPr>
          </a:p>
          <a:p>
            <a:pPr marL="0" indent="0">
              <a:buNone/>
            </a:pPr>
            <a:endParaRPr lang="en-US" altLang="zh-TW" dirty="0">
              <a:latin typeface="+mn-ea"/>
            </a:endParaRPr>
          </a:p>
          <a:p>
            <a:r>
              <a:rPr lang="zh-TW" altLang="en-US" sz="2100" dirty="0">
                <a:latin typeface="+mn-ea"/>
              </a:rPr>
              <a:t>本公約已於</a:t>
            </a:r>
            <a:r>
              <a:rPr lang="en-US" altLang="zh-TW" sz="2100" dirty="0">
                <a:latin typeface="+mn-ea"/>
              </a:rPr>
              <a:t>2014</a:t>
            </a:r>
            <a:r>
              <a:rPr lang="zh-TW" altLang="en-US" sz="2100" dirty="0">
                <a:latin typeface="+mn-ea"/>
              </a:rPr>
              <a:t>年國內法化，</a:t>
            </a:r>
            <a:r>
              <a:rPr lang="zh-TW" altLang="en-US" sz="2100" b="1" dirty="0">
                <a:latin typeface="+mn-ea"/>
              </a:rPr>
              <a:t>法律位階低於憲法，高於一般法律與行政命令</a:t>
            </a:r>
            <a:r>
              <a:rPr lang="zh-TW" altLang="en-US" sz="2100" dirty="0">
                <a:latin typeface="+mn-ea"/>
              </a:rPr>
              <a:t>。</a:t>
            </a:r>
            <a:endParaRPr lang="en-US" altLang="zh-TW" sz="2100" dirty="0">
              <a:latin typeface="+mn-ea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à"/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+mn-ea"/>
                <a:sym typeface="Wingdings" panose="05000000000000000000" pitchFamily="2" charset="2"/>
              </a:rPr>
              <a:t>必須達到可及性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  <a:sym typeface="Wingdings" panose="05000000000000000000" pitchFamily="2" charset="2"/>
              </a:rPr>
              <a:t>/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  <a:sym typeface="Wingdings" panose="05000000000000000000" pitchFamily="2" charset="2"/>
              </a:rPr>
              <a:t>無障礙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  <a:sym typeface="Wingdings" panose="05000000000000000000" pitchFamily="2" charset="2"/>
              </a:rPr>
              <a:t>(Accessible )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  <a:sym typeface="Wingdings" panose="05000000000000000000" pitchFamily="2" charset="2"/>
              </a:rPr>
              <a:t>，適應不同的人。</a:t>
            </a:r>
            <a:endParaRPr lang="en-US" altLang="zh-TW" sz="2400" b="1" dirty="0">
              <a:solidFill>
                <a:srgbClr val="C00000"/>
              </a:solidFill>
              <a:latin typeface="+mn-ea"/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zh-TW" sz="2400" b="1" dirty="0">
              <a:solidFill>
                <a:srgbClr val="C00000"/>
              </a:solidFill>
              <a:latin typeface="+mn-ea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à"/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+mn-ea"/>
                <a:sym typeface="Wingdings" panose="05000000000000000000" pitchFamily="2" charset="2"/>
              </a:rPr>
              <a:t>CRPD: 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  <a:sym typeface="Wingdings" panose="05000000000000000000" pitchFamily="2" charset="2"/>
              </a:rPr>
              <a:t>沒有做到無障礙不一定是歧視，</a:t>
            </a:r>
            <a:endParaRPr lang="en-US" altLang="zh-TW" sz="2400" b="1" dirty="0">
              <a:solidFill>
                <a:srgbClr val="C00000"/>
              </a:solidFill>
              <a:latin typeface="+mn-ea"/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+mn-ea"/>
                <a:sym typeface="Wingdings" panose="05000000000000000000" pitchFamily="2" charset="2"/>
              </a:rPr>
              <a:t>               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  <a:sym typeface="Wingdings" panose="05000000000000000000" pitchFamily="2" charset="2"/>
              </a:rPr>
              <a:t>但拒絕「合理調整」就是歧視。</a:t>
            </a:r>
            <a:endParaRPr lang="zh-TW" altLang="en-US" sz="24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509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274638"/>
            <a:ext cx="8219256" cy="11430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C00000"/>
                </a:solidFill>
                <a:latin typeface="+mn-ea"/>
                <a:ea typeface="+mn-ea"/>
              </a:rPr>
              <a:t>CRPD</a:t>
            </a:r>
            <a:r>
              <a:rPr lang="zh-TW" altLang="en-US" sz="28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zh-TW" altLang="zh-TW" sz="2800" dirty="0">
                <a:solidFill>
                  <a:srgbClr val="C00000"/>
                </a:solidFill>
                <a:latin typeface="+mn-ea"/>
                <a:ea typeface="+mn-ea"/>
              </a:rPr>
              <a:t>第</a:t>
            </a:r>
            <a:r>
              <a:rPr lang="en-US" altLang="zh-TW" sz="2800" dirty="0">
                <a:solidFill>
                  <a:srgbClr val="C00000"/>
                </a:solidFill>
                <a:latin typeface="+mn-ea"/>
                <a:ea typeface="+mn-ea"/>
              </a:rPr>
              <a:t>21</a:t>
            </a:r>
            <a:r>
              <a:rPr lang="zh-TW" altLang="zh-TW" sz="2800" dirty="0">
                <a:solidFill>
                  <a:srgbClr val="C00000"/>
                </a:solidFill>
                <a:latin typeface="+mn-ea"/>
                <a:ea typeface="+mn-ea"/>
              </a:rPr>
              <a:t>條　表達與意見之自由及近用資訊</a:t>
            </a:r>
            <a:endParaRPr lang="zh-TW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75520" y="1772816"/>
            <a:ext cx="8363272" cy="4572000"/>
          </a:xfrm>
        </p:spPr>
        <p:txBody>
          <a:bodyPr>
            <a:normAutofit/>
          </a:bodyPr>
          <a:lstStyle/>
          <a:p>
            <a:r>
              <a:rPr lang="zh-TW" altLang="zh-TW" dirty="0"/>
              <a:t>締約國應採取所有適當措施，確保身心障礙者能夠行使自由表達及意見自由之權利，</a:t>
            </a:r>
            <a:r>
              <a:rPr lang="zh-TW" altLang="zh-TW" b="1" dirty="0">
                <a:solidFill>
                  <a:srgbClr val="C00000"/>
                </a:solidFill>
              </a:rPr>
              <a:t>包括在與其他人平等基礎上</a:t>
            </a:r>
            <a:r>
              <a:rPr lang="zh-TW" altLang="zh-TW" dirty="0"/>
              <a:t>，通過自行選擇本公約第</a:t>
            </a:r>
            <a:r>
              <a:rPr lang="en-US" altLang="zh-TW" dirty="0"/>
              <a:t>2</a:t>
            </a:r>
            <a:r>
              <a:rPr lang="zh-TW" altLang="zh-TW" dirty="0"/>
              <a:t>條所界定之所有傳播方式，尋求、接收、傳遞資訊與思想之自由，包括：</a:t>
            </a:r>
          </a:p>
          <a:p>
            <a:r>
              <a:rPr lang="en-US" altLang="zh-TW" dirty="0"/>
              <a:t>(a)</a:t>
            </a:r>
            <a:r>
              <a:rPr lang="zh-TW" altLang="zh-TW" b="1" dirty="0">
                <a:solidFill>
                  <a:srgbClr val="C00000"/>
                </a:solidFill>
              </a:rPr>
              <a:t>提供予公眾之資訊須以適於不同身心障礙類別之無障礙形式與技術，及時提供給身心障礙者，不另收費</a:t>
            </a:r>
            <a:r>
              <a:rPr lang="zh-TW" altLang="zh-TW" dirty="0"/>
              <a:t>；</a:t>
            </a:r>
          </a:p>
          <a:p>
            <a:r>
              <a:rPr lang="en-US" altLang="zh-TW" dirty="0"/>
              <a:t>(b)</a:t>
            </a:r>
            <a:r>
              <a:rPr lang="zh-TW" altLang="zh-TW" dirty="0"/>
              <a:t>於正式互動中接受及促進使用手語、點字文件、輔助與替代性傳播及身心障礙者選用之其他所有無障礙傳播方法、模式及格式；</a:t>
            </a:r>
          </a:p>
          <a:p>
            <a:r>
              <a:rPr lang="en-US" altLang="zh-TW" dirty="0"/>
              <a:t>(c)</a:t>
            </a:r>
            <a:r>
              <a:rPr lang="zh-TW" altLang="zh-TW" dirty="0"/>
              <a:t>敦促提供公眾服務之私人單位，包括通過網際網路提供服務，以無障礙及身心障礙者可以使用之模式提供資訊及服務；</a:t>
            </a:r>
          </a:p>
          <a:p>
            <a:r>
              <a:rPr lang="en-US" altLang="zh-TW" dirty="0"/>
              <a:t>(d)</a:t>
            </a:r>
            <a:r>
              <a:rPr lang="zh-TW" altLang="zh-TW" dirty="0"/>
              <a:t>鼓勵大眾媒體，包括透過網際網路資訊提供者，使其服務得為身心障礙者近用；</a:t>
            </a:r>
          </a:p>
          <a:p>
            <a:r>
              <a:rPr lang="en-US" altLang="zh-TW" dirty="0"/>
              <a:t>(e)</a:t>
            </a:r>
            <a:r>
              <a:rPr lang="zh-TW" altLang="zh-TW" dirty="0"/>
              <a:t>承認及推廣手語之使用。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590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536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zh-TW" altLang="en-US" sz="3200" dirty="0">
                <a:solidFill>
                  <a:srgbClr val="C00000"/>
                </a:solidFill>
              </a:rPr>
              <a:t>國際審查委員會</a:t>
            </a:r>
            <a:r>
              <a:rPr lang="en-US" altLang="zh-TW" sz="3200" dirty="0">
                <a:solidFill>
                  <a:srgbClr val="C00000"/>
                </a:solidFill>
              </a:rPr>
              <a:t>(IRC)</a:t>
            </a:r>
            <a:r>
              <a:rPr lang="zh-TW" altLang="en-US" sz="3200" dirty="0">
                <a:solidFill>
                  <a:srgbClr val="C00000"/>
                </a:solidFill>
              </a:rPr>
              <a:t>對台灣</a:t>
            </a:r>
            <a:r>
              <a:rPr lang="en-US" altLang="zh-TW" sz="3200" dirty="0">
                <a:solidFill>
                  <a:srgbClr val="C00000"/>
                </a:solidFill>
              </a:rPr>
              <a:t>CRPD</a:t>
            </a:r>
            <a:r>
              <a:rPr lang="zh-TW" altLang="en-US" sz="3200" dirty="0">
                <a:solidFill>
                  <a:srgbClr val="C00000"/>
                </a:solidFill>
              </a:rPr>
              <a:t>初次國家報告</a:t>
            </a:r>
            <a:r>
              <a:rPr lang="en-US" altLang="zh-TW" sz="3200" dirty="0">
                <a:solidFill>
                  <a:srgbClr val="C00000"/>
                </a:solidFill>
              </a:rPr>
              <a:t/>
            </a:r>
            <a:br>
              <a:rPr lang="en-US" altLang="zh-TW" sz="3200" dirty="0">
                <a:solidFill>
                  <a:srgbClr val="C00000"/>
                </a:solidFill>
              </a:rPr>
            </a:br>
            <a:r>
              <a:rPr lang="zh-TW" altLang="en-US" sz="3200" dirty="0">
                <a:solidFill>
                  <a:srgbClr val="C00000"/>
                </a:solidFill>
              </a:rPr>
              <a:t>結論性意見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063552" y="1447800"/>
            <a:ext cx="8136904" cy="4861520"/>
          </a:xfrm>
        </p:spPr>
        <p:txBody>
          <a:bodyPr/>
          <a:lstStyle/>
          <a:p>
            <a:pPr marL="0" indent="0">
              <a:buNone/>
            </a:pPr>
            <a:endParaRPr lang="en-US" altLang="zh-TW" sz="2200" dirty="0"/>
          </a:p>
          <a:p>
            <a:r>
              <a:rPr lang="zh-TW" altLang="en-US" sz="2200" b="1" dirty="0">
                <a:solidFill>
                  <a:srgbClr val="C00000"/>
                </a:solidFill>
              </a:rPr>
              <a:t>第</a:t>
            </a:r>
            <a:r>
              <a:rPr lang="en-US" altLang="zh-TW" sz="2200" b="1" dirty="0">
                <a:solidFill>
                  <a:srgbClr val="C00000"/>
                </a:solidFill>
              </a:rPr>
              <a:t>56(b)</a:t>
            </a:r>
            <a:r>
              <a:rPr lang="zh-TW" altLang="en-US" sz="2200" b="1" dirty="0">
                <a:solidFill>
                  <a:srgbClr val="C00000"/>
                </a:solidFill>
              </a:rPr>
              <a:t>點</a:t>
            </a:r>
            <a:r>
              <a:rPr lang="en-US" altLang="zh-TW" sz="2200" b="1" dirty="0">
                <a:solidFill>
                  <a:srgbClr val="C00000"/>
                </a:solidFill>
              </a:rPr>
              <a:t>:</a:t>
            </a:r>
            <a:r>
              <a:rPr lang="zh-TW" altLang="en-US" sz="2200" b="1" dirty="0">
                <a:solidFill>
                  <a:srgbClr val="C00000"/>
                </a:solidFill>
              </a:rPr>
              <a:t>資通訊技術</a:t>
            </a:r>
            <a:r>
              <a:rPr lang="en-US" altLang="zh-TW" sz="2200" b="1" dirty="0">
                <a:solidFill>
                  <a:srgbClr val="C00000"/>
                </a:solidFill>
              </a:rPr>
              <a:t>(ICT)</a:t>
            </a:r>
            <a:r>
              <a:rPr lang="zh-TW" altLang="en-US" sz="2200" b="1" dirty="0">
                <a:solidFill>
                  <a:srgbClr val="C00000"/>
                </a:solidFill>
              </a:rPr>
              <a:t>、點字、台灣手語、易讀格式及</a:t>
            </a:r>
            <a:endParaRPr lang="en-US" altLang="zh-TW" sz="2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sz="2200" b="1" dirty="0">
                <a:solidFill>
                  <a:srgbClr val="C00000"/>
                </a:solidFill>
              </a:rPr>
              <a:t>    </a:t>
            </a:r>
            <a:r>
              <a:rPr lang="zh-TW" altLang="en-US" sz="2200" b="1" dirty="0">
                <a:solidFill>
                  <a:srgbClr val="C00000"/>
                </a:solidFill>
              </a:rPr>
              <a:t>數位通訊普遍不足</a:t>
            </a:r>
            <a:r>
              <a:rPr lang="zh-TW" altLang="en-US" sz="2200" dirty="0"/>
              <a:t>，包括政府文件及資訊、公私部門網站、</a:t>
            </a: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    </a:t>
            </a:r>
            <a:r>
              <a:rPr lang="zh-TW" altLang="en-US" sz="2200" dirty="0"/>
              <a:t>新聞、緊急狀況及災害資訊等方面。</a:t>
            </a:r>
            <a:endParaRPr lang="en-US" altLang="zh-TW" sz="2200" dirty="0"/>
          </a:p>
          <a:p>
            <a:pPr marL="0" indent="0">
              <a:buNone/>
            </a:pPr>
            <a:endParaRPr lang="en-US" altLang="zh-TW" sz="2200" dirty="0"/>
          </a:p>
          <a:p>
            <a:r>
              <a:rPr lang="zh-TW" altLang="en-US" sz="2200" dirty="0"/>
              <a:t>第</a:t>
            </a:r>
            <a:r>
              <a:rPr lang="en-US" altLang="zh-TW" sz="2200" dirty="0"/>
              <a:t>60(b)</a:t>
            </a:r>
            <a:r>
              <a:rPr lang="zh-TW" altLang="en-US" sz="2200" dirty="0"/>
              <a:t>點及第</a:t>
            </a:r>
            <a:r>
              <a:rPr lang="en-US" altLang="zh-TW" sz="2200" dirty="0"/>
              <a:t>61</a:t>
            </a:r>
            <a:r>
              <a:rPr lang="zh-TW" altLang="en-US" sz="2200" dirty="0"/>
              <a:t>點</a:t>
            </a:r>
            <a:r>
              <a:rPr lang="en-US" altLang="zh-TW" sz="2200" dirty="0"/>
              <a:t>:</a:t>
            </a:r>
            <a:r>
              <a:rPr lang="zh-TW" altLang="en-US" sz="2200" b="1" dirty="0"/>
              <a:t>為身心障礙者設計的性及生育健康教育、教育健康照護人員應於結紮手術進行前，確實告知並取得同意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endParaRPr lang="en-US" altLang="zh-TW" sz="2200" dirty="0"/>
          </a:p>
          <a:p>
            <a:r>
              <a:rPr lang="zh-TW" altLang="en-US" sz="2200" dirty="0"/>
              <a:t>第</a:t>
            </a:r>
            <a:r>
              <a:rPr lang="en-US" altLang="zh-TW" sz="2200" dirty="0"/>
              <a:t>64(c)</a:t>
            </a:r>
            <a:r>
              <a:rPr lang="zh-TW" altLang="en-US" sz="2200" dirty="0"/>
              <a:t>點</a:t>
            </a:r>
            <a:r>
              <a:rPr lang="en-US" altLang="zh-TW" sz="2200" dirty="0"/>
              <a:t>:</a:t>
            </a:r>
            <a:r>
              <a:rPr lang="zh-TW" altLang="en-US" sz="2200" b="1" dirty="0"/>
              <a:t>身心障礙者的醫療診斷及治療知情同意權遭到剥奪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endParaRPr lang="en-US" altLang="zh-TW" sz="22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219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40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認識視障</a:t>
            </a:r>
            <a:r>
              <a:rPr lang="en-US" altLang="zh-TW" b="1" dirty="0" smtClean="0">
                <a:solidFill>
                  <a:srgbClr val="C00000"/>
                </a:solidFill>
              </a:rPr>
              <a:t>:</a:t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r>
              <a:rPr lang="zh-TW" altLang="en-US" b="1" dirty="0" smtClean="0">
                <a:solidFill>
                  <a:srgbClr val="C00000"/>
                </a:solidFill>
              </a:rPr>
              <a:t>全盲與低視能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19256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100" b="1" dirty="0"/>
              <a:t>視力未達萬國優眼視力測定值</a:t>
            </a:r>
            <a:r>
              <a:rPr lang="en-US" altLang="zh-TW" sz="2100" b="1" dirty="0"/>
              <a:t>0.03</a:t>
            </a:r>
            <a:r>
              <a:rPr lang="zh-TW" altLang="en-US" sz="2100" b="1" dirty="0"/>
              <a:t>者，稱為全盲</a:t>
            </a:r>
            <a:r>
              <a:rPr lang="zh-TW" altLang="en-US" sz="2100" dirty="0"/>
              <a:t>。</a:t>
            </a:r>
            <a:endParaRPr lang="en-US" altLang="zh-TW" sz="2100" dirty="0"/>
          </a:p>
          <a:p>
            <a:pPr marL="0" indent="0">
              <a:buNone/>
            </a:pPr>
            <a:r>
              <a:rPr lang="zh-TW" altLang="en-US" sz="2100" dirty="0"/>
              <a:t>全盲只能感受到物品移動和形影，而且走路時必須依靠手杖。</a:t>
            </a:r>
            <a:endParaRPr lang="en-US" altLang="zh-TW" sz="2100" dirty="0"/>
          </a:p>
          <a:p>
            <a:pPr marL="0" indent="0">
              <a:buNone/>
            </a:pPr>
            <a:r>
              <a:rPr lang="zh-TW" altLang="en-US" sz="2100" b="1" dirty="0"/>
              <a:t>弱視（</a:t>
            </a:r>
            <a:r>
              <a:rPr lang="en-US" altLang="zh-TW" sz="2100" b="1" dirty="0"/>
              <a:t>Amblyopia</a:t>
            </a:r>
            <a:r>
              <a:rPr lang="zh-TW" altLang="en-US" sz="2100" b="1" dirty="0"/>
              <a:t>） </a:t>
            </a:r>
            <a:r>
              <a:rPr lang="zh-TW" altLang="en-US" sz="2100" dirty="0"/>
              <a:t/>
            </a:r>
            <a:br>
              <a:rPr lang="zh-TW" altLang="en-US" sz="2100" dirty="0"/>
            </a:br>
            <a:r>
              <a:rPr lang="zh-TW" altLang="en-US" sz="2100" dirty="0"/>
              <a:t>在台灣，過去多數人習慣以「弱視」來統稱低視能等還有剩餘視力的人，事實上「弱視」在醫學部分是專有所指的。指的是眼睛部分無病理上的損害，但是卻看不清楚的病症；「弱視者」無法利用光學鏡片等方式矯正視力，可以在發現弱視的黃金時間（幼兒、幼童時期）使用眼科治療刺激或恢復弱視眼的視力。</a:t>
            </a:r>
            <a:br>
              <a:rPr lang="zh-TW" altLang="en-US" sz="2100" dirty="0"/>
            </a:br>
            <a:r>
              <a:rPr lang="zh-TW" altLang="en-US" sz="2100" dirty="0"/>
              <a:t/>
            </a:r>
            <a:br>
              <a:rPr lang="zh-TW" altLang="en-US" sz="2100" dirty="0"/>
            </a:br>
            <a:r>
              <a:rPr lang="zh-TW" altLang="en-US" sz="2100" b="1" dirty="0"/>
              <a:t>低視能（</a:t>
            </a:r>
            <a:r>
              <a:rPr lang="en-US" altLang="zh-TW" sz="2100" b="1" dirty="0"/>
              <a:t>low vision</a:t>
            </a:r>
            <a:r>
              <a:rPr lang="zh-TW" altLang="en-US" sz="2100" b="1" dirty="0"/>
              <a:t>） </a:t>
            </a:r>
            <a:r>
              <a:rPr lang="zh-TW" altLang="en-US" sz="2100" dirty="0"/>
              <a:t/>
            </a:r>
            <a:br>
              <a:rPr lang="zh-TW" altLang="en-US" sz="2100" dirty="0"/>
            </a:br>
            <a:r>
              <a:rPr lang="zh-TW" altLang="en-US" sz="2100" dirty="0"/>
              <a:t>低視能是指視力在老化、疾病、或傷害的情況下使得視力減退、無法藉由醫療方式回復原有視力的情形。低視能除了視力退化造成的視物不清外，也可能損害辨識顏色的能力、對光線敏感度改變、或使得視野產生缺損。</a:t>
            </a:r>
            <a:endParaRPr lang="en-US" altLang="zh-TW" sz="21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27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黃斑部病變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中心視野從黑點到逐漸失明</a:t>
            </a:r>
            <a:endParaRPr lang="zh-TW" altLang="en-US" dirty="0"/>
          </a:p>
        </p:txBody>
      </p:sp>
      <p:pic>
        <p:nvPicPr>
          <p:cNvPr id="1026" name="Picture 2" descr="C:\Users\Inch\Downloads\照片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1556793"/>
            <a:ext cx="3655219" cy="4873625"/>
          </a:xfrm>
          <a:prstGeom prst="rect">
            <a:avLst/>
          </a:prstGeom>
          <a:noFill/>
        </p:spPr>
      </p:pic>
      <p:pic>
        <p:nvPicPr>
          <p:cNvPr id="1027" name="Picture 3" descr="C:\Users\Inch\Downloads\照片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968" y="1529408"/>
            <a:ext cx="367240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1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白內障</a:t>
            </a:r>
            <a:r>
              <a:rPr lang="en-US" altLang="zh-TW" dirty="0" smtClean="0"/>
              <a:t>:65</a:t>
            </a:r>
            <a:r>
              <a:rPr lang="zh-TW" altLang="en-US" dirty="0" smtClean="0"/>
              <a:t>歲人人開始白茫茫</a:t>
            </a:r>
            <a:endParaRPr lang="zh-TW" altLang="en-US" dirty="0"/>
          </a:p>
        </p:txBody>
      </p:sp>
      <p:pic>
        <p:nvPicPr>
          <p:cNvPr id="3074" name="Picture 2" descr="C:\Users\Inch\Downloads\照片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700808"/>
            <a:ext cx="3096344" cy="4128458"/>
          </a:xfrm>
          <a:prstGeom prst="rect">
            <a:avLst/>
          </a:prstGeom>
          <a:noFill/>
        </p:spPr>
      </p:pic>
      <p:pic>
        <p:nvPicPr>
          <p:cNvPr id="3075" name="Picture 3" descr="C:\Users\Inch\Downloads\照片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64" y="1772816"/>
            <a:ext cx="3024336" cy="4032448"/>
          </a:xfrm>
          <a:prstGeom prst="rect">
            <a:avLst/>
          </a:prstGeom>
          <a:noFill/>
        </p:spPr>
      </p:pic>
      <p:pic>
        <p:nvPicPr>
          <p:cNvPr id="3076" name="Picture 4" descr="C:\Users\Inch\Downloads\照片 3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2132856"/>
            <a:ext cx="244783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6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7568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糖尿病視網膜病變</a:t>
            </a:r>
            <a:r>
              <a:rPr lang="en-US" altLang="zh-TW" dirty="0" smtClean="0"/>
              <a:t>:</a:t>
            </a:r>
            <a:r>
              <a:rPr lang="zh-TW" altLang="en-US" dirty="0" smtClean="0"/>
              <a:t>佔多數的視障者</a:t>
            </a:r>
            <a:endParaRPr lang="zh-TW" altLang="en-US" dirty="0"/>
          </a:p>
        </p:txBody>
      </p:sp>
      <p:pic>
        <p:nvPicPr>
          <p:cNvPr id="5122" name="Picture 2" descr="C:\Users\Inch\Downloads\照片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391" y="1600201"/>
            <a:ext cx="3655219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5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青光眼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最後僅餘像從吸管看物或完全失明</a:t>
            </a:r>
            <a:endParaRPr lang="zh-TW" altLang="en-US" dirty="0"/>
          </a:p>
        </p:txBody>
      </p:sp>
      <p:pic>
        <p:nvPicPr>
          <p:cNvPr id="7170" name="Picture 2" descr="C:\Users\Inch\Downloads\照片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391" y="1600201"/>
            <a:ext cx="3655219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6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2783217"/>
          </a:xfrm>
        </p:spPr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認識身心障礙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原來我們都可能有障礙情境經驗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9629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認識聽障</a:t>
            </a:r>
            <a:r>
              <a:rPr lang="en-US" altLang="zh-TW" b="1" dirty="0" smtClean="0">
                <a:solidFill>
                  <a:srgbClr val="C00000"/>
                </a:solidFill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</a:rPr>
            </a:br>
            <a:r>
              <a:rPr lang="zh-TW" altLang="en-US" b="1" dirty="0" smtClean="0">
                <a:solidFill>
                  <a:srgbClr val="C00000"/>
                </a:solidFill>
              </a:rPr>
              <a:t>什麼是聾</a:t>
            </a:r>
            <a:r>
              <a:rPr lang="en-US" altLang="zh-TW" b="1" dirty="0" smtClean="0">
                <a:solidFill>
                  <a:srgbClr val="C00000"/>
                </a:solidFill>
              </a:rPr>
              <a:t>VS</a:t>
            </a:r>
            <a:r>
              <a:rPr lang="zh-TW" altLang="en-US" b="1" dirty="0" smtClean="0">
                <a:solidFill>
                  <a:srgbClr val="C00000"/>
                </a:solidFill>
              </a:rPr>
              <a:t>重聽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聾</a:t>
            </a:r>
            <a:r>
              <a:rPr lang="en-US" altLang="zh-TW" dirty="0" smtClean="0"/>
              <a:t>:</a:t>
            </a:r>
            <a:r>
              <a:rPr lang="zh-TW" altLang="en-US" dirty="0" smtClean="0"/>
              <a:t>聽力損失</a:t>
            </a:r>
            <a:r>
              <a:rPr lang="en-US" altLang="zh-TW" dirty="0" smtClean="0"/>
              <a:t>90</a:t>
            </a:r>
            <a:r>
              <a:rPr lang="zh-TW" altLang="en-US" dirty="0" smtClean="0"/>
              <a:t>分貝以上者。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或兒童用或不用助聽器，透過聽力來處理語言訊息的能力皆有困難。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重聽</a:t>
            </a:r>
            <a:r>
              <a:rPr lang="en-US" altLang="zh-TW" dirty="0" smtClean="0"/>
              <a:t>:</a:t>
            </a:r>
            <a:r>
              <a:rPr lang="zh-TW" altLang="en-US" dirty="0" smtClean="0"/>
              <a:t>法定以聽力損失達</a:t>
            </a:r>
            <a:r>
              <a:rPr lang="en-US" altLang="zh-TW" dirty="0" smtClean="0"/>
              <a:t>55~89</a:t>
            </a:r>
            <a:r>
              <a:rPr lang="zh-TW" altLang="en-US" dirty="0" smtClean="0"/>
              <a:t>分貝間。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或兒童配戴助聽器後，可用殘餘聽力處理語言訊息。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事實是</a:t>
            </a:r>
            <a:r>
              <a:rPr lang="en-US" altLang="zh-TW" dirty="0" smtClean="0"/>
              <a:t>:</a:t>
            </a:r>
            <a:r>
              <a:rPr lang="zh-TW" altLang="en-US" dirty="0" smtClean="0"/>
              <a:t>真正完全聽不到聲音屬全聾者是極少數，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多是「聽得到，不一定代表聽得清楚，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即聽得到聲音，但不了解說話的內容」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84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資訊接收與表達上的困難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與聽人相比，接收資訊有時間上落差，慢很多。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b="1" dirty="0" smtClean="0"/>
              <a:t>口語常用的詞彙約</a:t>
            </a:r>
            <a:r>
              <a:rPr lang="en-US" altLang="zh-TW" b="1" dirty="0" smtClean="0"/>
              <a:t>6</a:t>
            </a:r>
            <a:r>
              <a:rPr lang="zh-TW" altLang="en-US" b="1" dirty="0" smtClean="0"/>
              <a:t>千字，但手語表達只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千</a:t>
            </a:r>
            <a:r>
              <a:rPr lang="en-US" altLang="zh-TW" b="1" dirty="0" smtClean="0"/>
              <a:t>5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思考較單純，偏愛眼見為憑</a:t>
            </a:r>
            <a:r>
              <a:rPr lang="en-US" altLang="zh-TW" dirty="0" smtClean="0"/>
              <a:t>(</a:t>
            </a:r>
            <a:r>
              <a:rPr lang="zh-TW" altLang="en-US" dirty="0" smtClean="0"/>
              <a:t>具像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，表達較直接。</a:t>
            </a: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聾人不是文盲，但中文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外國話，手語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母語。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大多數的聽障者閱讀能力低於同年齡聽人的水準。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79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496944" cy="11430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+mn-ea"/>
                <a:ea typeface="+mn-ea"/>
              </a:rPr>
              <a:t>再說一次，推行易讀易懂</a:t>
            </a:r>
            <a: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</a:rPr>
              <a:t/>
            </a:r>
            <a:b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zh-TW" altLang="en-US" sz="3200" b="1" dirty="0">
                <a:solidFill>
                  <a:srgbClr val="C00000"/>
                </a:solidFill>
                <a:latin typeface="+mn-ea"/>
                <a:ea typeface="+mn-ea"/>
              </a:rPr>
              <a:t>是心智與視、聽障礙者資訊平權的共同利益</a:t>
            </a:r>
            <a:r>
              <a:rPr lang="en-US" altLang="zh-TW" sz="3200" b="1" dirty="0">
                <a:solidFill>
                  <a:srgbClr val="C00000"/>
                </a:solidFill>
                <a:latin typeface="+mn-ea"/>
                <a:ea typeface="+mn-ea"/>
              </a:rPr>
              <a:t>!</a:t>
            </a:r>
            <a:endParaRPr lang="zh-TW" altLang="en-US" sz="32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1544" y="1447800"/>
            <a:ext cx="8219256" cy="500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 smtClean="0"/>
              <a:t>歐盟達到易讀的標準</a:t>
            </a:r>
            <a:r>
              <a:rPr lang="en-US" altLang="zh-TW" b="1" dirty="0" smtClean="0"/>
              <a:t>:</a:t>
            </a:r>
          </a:p>
          <a:p>
            <a:r>
              <a:rPr lang="zh-TW" altLang="en-US" b="1" dirty="0" smtClean="0"/>
              <a:t>要求國小四年級實測都能理解</a:t>
            </a:r>
            <a:r>
              <a:rPr lang="en-US" altLang="zh-TW" b="1" dirty="0" smtClean="0"/>
              <a:t>!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用詞簡單、句子短、一段落一個概念，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方便教育程度在高中職以下的視、聽障礙者更容易理解。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b="1" dirty="0" smtClean="0"/>
              <a:t>要求網路資訊可以看到的，就要能聽得到</a:t>
            </a:r>
            <a:r>
              <a:rPr lang="en-US" altLang="zh-TW" b="1" dirty="0" smtClean="0"/>
              <a:t>!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語音化，方便無法閱讀的人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包括閱讀障礙、文盲、盲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zh-TW" altLang="en-US" b="1" dirty="0" smtClean="0"/>
              <a:t>圖片、照片旁邊一定要有文字描述</a:t>
            </a:r>
            <a:r>
              <a:rPr lang="en-US" altLang="zh-TW" b="1" dirty="0" smtClean="0"/>
              <a:t>!</a:t>
            </a:r>
          </a:p>
          <a:p>
            <a:pPr marL="0" indent="0">
              <a:buNone/>
            </a:pPr>
            <a:r>
              <a:rPr lang="zh-TW" altLang="en-US" dirty="0" smtClean="0"/>
              <a:t>     圖文並茂，但圖片內容單純，又有文字說明，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同時便利了視覺型與非視覺型溝通者的需要。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/>
              <a:buChar char="à"/>
            </a:pPr>
            <a:endParaRPr lang="en-US" altLang="zh-TW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3531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536" y="274638"/>
            <a:ext cx="8291264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+mn-ea"/>
                <a:ea typeface="+mn-ea"/>
              </a:rPr>
              <a:t>二、什麼是易讀、易懂</a:t>
            </a:r>
            <a:endParaRPr lang="zh-TW" altLang="en-US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03512" y="1124744"/>
            <a:ext cx="8784976" cy="554461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易讀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易懂 都要做</a:t>
            </a:r>
            <a:endParaRPr lang="en-US" altLang="zh-TW" dirty="0" smtClean="0"/>
          </a:p>
          <a:p>
            <a:r>
              <a:rPr lang="zh-TW" altLang="en-US" dirty="0" smtClean="0"/>
              <a:t>形式</a:t>
            </a:r>
            <a:r>
              <a:rPr lang="en-US" altLang="zh-TW" dirty="0" smtClean="0"/>
              <a:t>:</a:t>
            </a:r>
            <a:r>
              <a:rPr lang="zh-TW" altLang="en-US" dirty="0"/>
              <a:t>書面、</a:t>
            </a:r>
            <a:r>
              <a:rPr lang="zh-TW" altLang="en-US" dirty="0" smtClean="0"/>
              <a:t>電子、影片</a:t>
            </a:r>
            <a:r>
              <a:rPr lang="en-US" altLang="zh-TW" dirty="0"/>
              <a:t>/</a:t>
            </a:r>
            <a:r>
              <a:rPr lang="zh-TW" altLang="en-US" dirty="0" smtClean="0"/>
              <a:t>視訊、音訊</a:t>
            </a:r>
            <a:endParaRPr lang="en-US" altLang="zh-TW" dirty="0" smtClean="0"/>
          </a:p>
          <a:p>
            <a:r>
              <a:rPr lang="zh-TW" altLang="en-US" dirty="0" smtClean="0"/>
              <a:t>五大規則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詞彙：限生活經驗，尤口語常用詞彙，如</a:t>
            </a:r>
            <a:r>
              <a:rPr lang="en-US" altLang="zh-TW" dirty="0"/>
              <a:t>:</a:t>
            </a:r>
            <a:r>
              <a:rPr lang="zh-TW" altLang="en-US" dirty="0"/>
              <a:t>幫助</a:t>
            </a:r>
            <a:r>
              <a:rPr lang="en-US" altLang="zh-TW" dirty="0" err="1"/>
              <a:t>v.s</a:t>
            </a:r>
            <a:r>
              <a:rPr lang="zh-TW" altLang="en-US" strike="sngStrike" dirty="0"/>
              <a:t>協助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句法：簡化句子結構</a:t>
            </a:r>
            <a:r>
              <a:rPr lang="en-US" altLang="zh-TW" dirty="0"/>
              <a:t>-</a:t>
            </a:r>
            <a:r>
              <a:rPr lang="zh-TW" altLang="en-US" dirty="0"/>
              <a:t>短句，如：請按我</a:t>
            </a:r>
            <a:r>
              <a:rPr lang="en-US" altLang="zh-TW" dirty="0" err="1"/>
              <a:t>v.s</a:t>
            </a:r>
            <a:r>
              <a:rPr lang="zh-TW" altLang="en-US" strike="sngStrike" dirty="0"/>
              <a:t>若您要開門，請按此鍵</a:t>
            </a:r>
            <a:endParaRPr lang="en-US" altLang="zh-TW" strike="sngStrike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語義：說明想法</a:t>
            </a:r>
            <a:r>
              <a:rPr lang="en-US" altLang="zh-TW" dirty="0"/>
              <a:t>+</a:t>
            </a:r>
            <a:r>
              <a:rPr lang="zh-TW" altLang="en-US" dirty="0"/>
              <a:t>相關聯的象形圖，            例如：多走路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</a:t>
            </a:r>
            <a:r>
              <a:rPr lang="en-US" altLang="zh-TW" dirty="0"/>
              <a:t>(1</a:t>
            </a:r>
            <a:r>
              <a:rPr lang="zh-TW" altLang="en-US" dirty="0"/>
              <a:t>段只說</a:t>
            </a:r>
            <a:r>
              <a:rPr lang="en-US" altLang="zh-TW" dirty="0"/>
              <a:t>1</a:t>
            </a:r>
            <a:r>
              <a:rPr lang="zh-TW" altLang="en-US" dirty="0"/>
              <a:t>個想法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結構：佈局統一，易於遵循，例如：每頁標題</a:t>
            </a:r>
            <a:r>
              <a:rPr lang="en-US" altLang="zh-TW" dirty="0"/>
              <a:t>+</a:t>
            </a:r>
            <a:r>
              <a:rPr lang="zh-TW" altLang="en-US" dirty="0"/>
              <a:t>右文左圖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5.</a:t>
            </a:r>
            <a:r>
              <a:rPr lang="zh-TW" altLang="en-US" dirty="0"/>
              <a:t>實測：經心智障礙者或更多元對象進行了測試。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</a:t>
            </a:r>
            <a:endParaRPr lang="en-US" altLang="zh-TW" dirty="0"/>
          </a:p>
          <a:p>
            <a:r>
              <a:rPr lang="zh-TW" altLang="en-US" b="1" dirty="0"/>
              <a:t>一般基準</a:t>
            </a:r>
            <a:r>
              <a:rPr lang="en-US" altLang="zh-TW" b="1" dirty="0"/>
              <a:t>:</a:t>
            </a:r>
            <a:r>
              <a:rPr lang="zh-TW" altLang="en-US" b="1" dirty="0"/>
              <a:t>字體</a:t>
            </a:r>
            <a:r>
              <a:rPr lang="en-US" altLang="zh-TW" sz="1700" dirty="0"/>
              <a:t>(16</a:t>
            </a:r>
            <a:r>
              <a:rPr lang="zh-TW" altLang="en-US" sz="1700" dirty="0"/>
              <a:t>號</a:t>
            </a:r>
            <a:r>
              <a:rPr lang="en-US" altLang="zh-TW" sz="1700" dirty="0"/>
              <a:t>)</a:t>
            </a:r>
            <a:r>
              <a:rPr lang="zh-TW" altLang="en-US" dirty="0"/>
              <a:t>、</a:t>
            </a:r>
            <a:r>
              <a:rPr lang="zh-TW" altLang="en-US" b="1" dirty="0"/>
              <a:t>顏色對比度</a:t>
            </a:r>
            <a:r>
              <a:rPr lang="en-US" altLang="zh-TW" sz="1700" dirty="0"/>
              <a:t>(</a:t>
            </a:r>
            <a:r>
              <a:rPr lang="zh-TW" altLang="en-US" sz="1700" dirty="0"/>
              <a:t>高於</a:t>
            </a:r>
            <a:r>
              <a:rPr lang="en-US" altLang="zh-TW" sz="1700" dirty="0"/>
              <a:t>70%)</a:t>
            </a:r>
            <a:r>
              <a:rPr lang="zh-TW" altLang="en-US" dirty="0"/>
              <a:t>、</a:t>
            </a:r>
            <a:r>
              <a:rPr lang="zh-TW" altLang="en-US" b="1" dirty="0"/>
              <a:t>不斷句、小五以下能懂。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924944"/>
            <a:ext cx="15049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7" y="4002410"/>
            <a:ext cx="976329" cy="13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00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+mn-ea"/>
                <a:ea typeface="+mn-ea"/>
              </a:rPr>
              <a:t>標誌性圖示 </a:t>
            </a:r>
            <a:r>
              <a:rPr lang="en-US" altLang="zh-TW" sz="4400" dirty="0" smtClean="0">
                <a:solidFill>
                  <a:srgbClr val="C00000"/>
                </a:solidFill>
                <a:latin typeface="+mn-ea"/>
                <a:ea typeface="+mn-ea"/>
              </a:rPr>
              <a:t/>
            </a:r>
            <a:br>
              <a:rPr lang="en-US" altLang="zh-TW" sz="4400" dirty="0" smtClean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zh-TW" altLang="en-US" sz="4400" dirty="0" smtClean="0">
                <a:solidFill>
                  <a:srgbClr val="C00000"/>
                </a:solidFill>
                <a:latin typeface="+mn-ea"/>
                <a:ea typeface="+mn-ea"/>
              </a:rPr>
              <a:t>象徵人的多元樣貌 或 支持</a:t>
            </a:r>
            <a:endParaRPr lang="zh-TW" altLang="en-US" sz="44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4" name="內容版面配置區 3" descr="http://www.animation-petanque.fr/data/Files/arton28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772816"/>
            <a:ext cx="720080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938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536" y="274638"/>
            <a:ext cx="8496944" cy="185821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+mn-ea"/>
                <a:ea typeface="+mn-ea"/>
              </a:rPr>
              <a:t>易讀推動需要大家都容易懂的圖示</a:t>
            </a:r>
            <a: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</a:rPr>
              <a:t/>
            </a:r>
            <a:b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zh-TW" altLang="en-US" sz="3200" dirty="0">
                <a:solidFill>
                  <a:srgbClr val="C00000"/>
                </a:solidFill>
                <a:latin typeface="+mn-ea"/>
                <a:ea typeface="+mn-ea"/>
              </a:rPr>
              <a:t>所有的圖或符號需要心智障礙者當品管員</a:t>
            </a:r>
            <a: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</a:rPr>
              <a:t/>
            </a:r>
            <a:b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zh-TW" altLang="en-US" sz="3200" dirty="0">
                <a:solidFill>
                  <a:srgbClr val="C00000"/>
                </a:solidFill>
                <a:latin typeface="+mn-ea"/>
                <a:ea typeface="+mn-ea"/>
              </a:rPr>
              <a:t>以確認能否了解圖或符號的意義</a:t>
            </a:r>
          </a:p>
        </p:txBody>
      </p:sp>
      <p:pic>
        <p:nvPicPr>
          <p:cNvPr id="4" name="內容版面配置區 3" descr="http://lewebpedagogique.com/ecoleprivee/files/2012/11/logohandicap5.gif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132856"/>
            <a:ext cx="540060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201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+mn-ea"/>
                <a:ea typeface="+mn-ea"/>
              </a:rPr>
              <a:t>不要</a:t>
            </a:r>
            <a:r>
              <a:rPr lang="zh-TW" altLang="en-US" dirty="0" smtClean="0">
                <a:solidFill>
                  <a:srgbClr val="C00000"/>
                </a:solidFill>
                <a:latin typeface="+mn-ea"/>
                <a:ea typeface="+mn-ea"/>
              </a:rPr>
              <a:t>用很多顏色</a:t>
            </a:r>
            <a:r>
              <a:rPr lang="en-US" altLang="zh-TW" dirty="0">
                <a:solidFill>
                  <a:srgbClr val="C00000"/>
                </a:solidFill>
                <a:latin typeface="+mn-ea"/>
                <a:ea typeface="+mn-ea"/>
              </a:rPr>
              <a:t>!</a:t>
            </a:r>
            <a:endParaRPr lang="zh-TW" altLang="en-US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4" name="內容版面配置區 3" descr="http://www.handicapinfos.com/mediatheque/photos/id6113_photo.gif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204864"/>
            <a:ext cx="705678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472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9460588" cy="108012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+mn-ea"/>
                <a:ea typeface="+mn-ea"/>
              </a:rPr>
              <a:t>你可以在哪找圖</a:t>
            </a:r>
            <a:r>
              <a:rPr lang="en-US" altLang="zh-TW" sz="3200" b="1" dirty="0">
                <a:solidFill>
                  <a:srgbClr val="C00000"/>
                </a:solidFill>
                <a:latin typeface="+mn-ea"/>
                <a:ea typeface="+mn-ea"/>
              </a:rPr>
              <a:t>?</a:t>
            </a:r>
            <a:br>
              <a:rPr lang="en-US" altLang="zh-TW" sz="3200" b="1" dirty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zh-TW" altLang="en-US" sz="3200" b="1" dirty="0">
                <a:solidFill>
                  <a:srgbClr val="C00000"/>
                </a:solidFill>
                <a:latin typeface="+mn-ea"/>
                <a:ea typeface="+mn-ea"/>
              </a:rPr>
              <a:t>免費圖庫、圖庫購買、</a:t>
            </a:r>
            <a:r>
              <a:rPr lang="zh-TW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雇</a:t>
            </a:r>
            <a:r>
              <a:rPr lang="en-US" altLang="zh-TW" sz="3200" b="1" dirty="0" smtClean="0">
                <a:solidFill>
                  <a:srgbClr val="C00000"/>
                </a:solidFill>
                <a:latin typeface="+mn-ea"/>
                <a:ea typeface="+mn-ea"/>
              </a:rPr>
              <a:t>/</a:t>
            </a:r>
            <a:r>
              <a:rPr lang="zh-TW" altLang="en-US" sz="3200" b="1" dirty="0" smtClean="0">
                <a:solidFill>
                  <a:srgbClr val="C00000"/>
                </a:solidFill>
                <a:latin typeface="+mn-ea"/>
                <a:ea typeface="+mn-ea"/>
              </a:rPr>
              <a:t>外包繪圖師</a:t>
            </a:r>
            <a:endParaRPr lang="zh-TW" altLang="en-US" sz="32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847528" y="2060848"/>
            <a:ext cx="8712968" cy="424847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採用 </a:t>
            </a:r>
            <a:r>
              <a:rPr lang="en-US" altLang="zh-TW" sz="2400" u="sng" dirty="0">
                <a:solidFill>
                  <a:schemeClr val="accent1"/>
                </a:solidFill>
                <a:hlinkClick r:id="rId2"/>
              </a:rPr>
              <a:t>CC0</a:t>
            </a:r>
            <a:r>
              <a:rPr lang="zh-TW" altLang="en-US" sz="2400" dirty="0">
                <a:solidFill>
                  <a:schemeClr val="accent1"/>
                </a:solidFill>
              </a:rPr>
              <a:t> </a:t>
            </a:r>
            <a:r>
              <a:rPr lang="en-US" altLang="zh-TW" sz="2400" dirty="0">
                <a:solidFill>
                  <a:schemeClr val="accent1"/>
                </a:solidFill>
              </a:rPr>
              <a:t>(</a:t>
            </a:r>
            <a:r>
              <a:rPr lang="zh-TW" altLang="en-US" sz="2400" dirty="0">
                <a:solidFill>
                  <a:schemeClr val="accent1"/>
                </a:solidFill>
              </a:rPr>
              <a:t> </a:t>
            </a:r>
            <a:r>
              <a:rPr lang="en-US" altLang="zh-TW" sz="2400" dirty="0">
                <a:solidFill>
                  <a:schemeClr val="accent1"/>
                </a:solidFill>
                <a:hlinkClick r:id="rId3"/>
              </a:rPr>
              <a:t>Creative Commons Zero</a:t>
            </a:r>
            <a:r>
              <a:rPr lang="en-US" altLang="zh-TW" sz="2400" dirty="0">
                <a:solidFill>
                  <a:schemeClr val="accent1"/>
                </a:solidFill>
              </a:rPr>
              <a:t>)</a:t>
            </a:r>
            <a:r>
              <a:rPr lang="zh-TW" altLang="en-US" sz="2400" dirty="0"/>
              <a:t>授權之</a:t>
            </a:r>
            <a:r>
              <a:rPr lang="zh-TW" altLang="en-US" sz="2400" dirty="0">
                <a:hlinkClick r:id="rId4"/>
              </a:rPr>
              <a:t>免費圖庫</a:t>
            </a:r>
            <a:r>
              <a:rPr lang="zh-TW" altLang="en-US" sz="2400" dirty="0"/>
              <a:t>會比較安心</a:t>
            </a:r>
            <a:r>
              <a:rPr lang="en-US" altLang="zh-TW" sz="2400" dirty="0"/>
              <a:t>:</a:t>
            </a:r>
            <a:r>
              <a:rPr lang="zh-TW" altLang="en-US" sz="2400" dirty="0"/>
              <a:t>意味使用者可以免費下載、使用、修改或者重製，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而且無須標註來源名稱或網站。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zh-TW" altLang="en-US" sz="2400" dirty="0"/>
              <a:t>注意購買使用權時限，或是否符合現在的時代。</a:t>
            </a:r>
            <a:endParaRPr lang="en-US" altLang="zh-TW" sz="2400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0951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424936" cy="418058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 smtClean="0">
                <a:solidFill>
                  <a:srgbClr val="C00000"/>
                </a:solidFill>
              </a:rPr>
              <a:t>案例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1:</a:t>
            </a:r>
            <a:r>
              <a:rPr lang="zh-TW" altLang="en-US" sz="3200" b="1" dirty="0">
                <a:solidFill>
                  <a:srgbClr val="C00000"/>
                </a:solidFill>
              </a:rPr>
              <a:t>自我照顧健康指南</a:t>
            </a:r>
            <a:r>
              <a:rPr lang="en-US" altLang="zh-TW" sz="3200" b="1" dirty="0">
                <a:solidFill>
                  <a:srgbClr val="C00000"/>
                </a:solidFill>
              </a:rPr>
              <a:t>&amp;</a:t>
            </a:r>
            <a:r>
              <a:rPr lang="zh-TW" altLang="en-US" sz="3200" b="1" dirty="0">
                <a:solidFill>
                  <a:srgbClr val="C00000"/>
                </a:solidFill>
              </a:rPr>
              <a:t>我的醫療追蹤記事本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2" y="814406"/>
            <a:ext cx="8499236" cy="5851525"/>
          </a:xfrm>
        </p:spPr>
      </p:pic>
    </p:spTree>
    <p:extLst>
      <p:ext uri="{BB962C8B-B14F-4D97-AF65-F5344CB8AC3E}">
        <p14:creationId xmlns:p14="http://schemas.microsoft.com/office/powerpoint/2010/main" val="1082837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健康，是我心情開心、身體好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486917"/>
            <a:ext cx="4896544" cy="4896544"/>
          </a:xfrm>
        </p:spPr>
      </p:pic>
    </p:spTree>
    <p:extLst>
      <p:ext uri="{BB962C8B-B14F-4D97-AF65-F5344CB8AC3E}">
        <p14:creationId xmlns:p14="http://schemas.microsoft.com/office/powerpoint/2010/main" val="252232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188641"/>
            <a:ext cx="7467600" cy="1011237"/>
          </a:xfrm>
        </p:spPr>
        <p:txBody>
          <a:bodyPr/>
          <a:lstStyle/>
          <a:p>
            <a:pPr algn="ctr">
              <a:defRPr/>
            </a:pP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「身心障礙」的觀念隨時代已改變</a:t>
            </a:r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8313" y="1571625"/>
            <a:ext cx="8674100" cy="4071938"/>
          </a:xfrm>
        </p:spPr>
      </p:pic>
    </p:spTree>
    <p:extLst>
      <p:ext uri="{BB962C8B-B14F-4D97-AF65-F5344CB8AC3E}">
        <p14:creationId xmlns:p14="http://schemas.microsoft.com/office/powerpoint/2010/main" val="35448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我不會常喝可樂、汽水飲料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43945"/>
            <a:ext cx="7924800" cy="3038475"/>
          </a:xfrm>
        </p:spPr>
      </p:pic>
    </p:spTree>
    <p:extLst>
      <p:ext uri="{BB962C8B-B14F-4D97-AF65-F5344CB8AC3E}">
        <p14:creationId xmlns:p14="http://schemas.microsoft.com/office/powerpoint/2010/main" val="977849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我會用肥皂洗澡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2510631"/>
            <a:ext cx="7943850" cy="2705100"/>
          </a:xfrm>
        </p:spPr>
      </p:pic>
    </p:spTree>
    <p:extLst>
      <p:ext uri="{BB962C8B-B14F-4D97-AF65-F5344CB8AC3E}">
        <p14:creationId xmlns:p14="http://schemas.microsoft.com/office/powerpoint/2010/main" val="1256498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我每天都會換內衣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8" y="2334420"/>
            <a:ext cx="7972425" cy="3057525"/>
          </a:xfrm>
        </p:spPr>
      </p:pic>
    </p:spTree>
    <p:extLst>
      <p:ext uri="{BB962C8B-B14F-4D97-AF65-F5344CB8AC3E}">
        <p14:creationId xmlns:p14="http://schemas.microsoft.com/office/powerpoint/2010/main" val="3753133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5560" y="274638"/>
            <a:ext cx="807524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+mn-ea"/>
                <a:ea typeface="+mn-ea"/>
              </a:rPr>
              <a:t>案</a:t>
            </a:r>
            <a:r>
              <a:rPr lang="en-US" altLang="zh-TW" sz="3600" b="1" dirty="0" smtClean="0">
                <a:solidFill>
                  <a:srgbClr val="C00000"/>
                </a:solidFill>
                <a:latin typeface="+mn-ea"/>
                <a:ea typeface="+mn-ea"/>
              </a:rPr>
              <a:t>2:</a:t>
            </a:r>
            <a:r>
              <a:rPr lang="zh-TW" altLang="en-US" sz="3600" b="1" dirty="0">
                <a:solidFill>
                  <a:srgbClr val="C00000"/>
                </a:solidFill>
                <a:latin typeface="+mn-ea"/>
                <a:ea typeface="+mn-ea"/>
              </a:rPr>
              <a:t>文化與觀光休閒為例 </a:t>
            </a:r>
            <a:endParaRPr lang="zh-TW" altLang="en-US" sz="36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5520" y="1447800"/>
            <a:ext cx="8640960" cy="4572000"/>
          </a:xfrm>
        </p:spPr>
        <p:txBody>
          <a:bodyPr>
            <a:normAutofit/>
          </a:bodyPr>
          <a:lstStyle/>
          <a:p>
            <a:r>
              <a:rPr lang="fr-FR" altLang="zh-TW" sz="3200" i="1" dirty="0"/>
              <a:t>Office de Tourisme de Rueil-Malmaison</a:t>
            </a:r>
          </a:p>
          <a:p>
            <a:pPr marL="0" indent="0">
              <a:buNone/>
            </a:pPr>
            <a:r>
              <a:rPr lang="zh-TW" altLang="en-US" sz="3200" i="1" dirty="0"/>
              <a:t>　</a:t>
            </a:r>
            <a:r>
              <a:rPr lang="zh-TW" altLang="en-US" sz="3200" dirty="0"/>
              <a:t>觀光局製作「跟著拿破崙來博物館一日遊</a:t>
            </a:r>
            <a:r>
              <a:rPr lang="zh-TW" altLang="en-US" sz="3200" dirty="0" smtClean="0"/>
              <a:t>」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C00000"/>
                </a:solidFill>
              </a:rPr>
              <a:t>資訊揀選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C00000"/>
                </a:solidFill>
              </a:rPr>
              <a:t>學習以心智障礙者文化想要知道的來編輯</a:t>
            </a:r>
            <a:r>
              <a:rPr lang="en-US" altLang="zh-TW" sz="3200" dirty="0" smtClean="0">
                <a:solidFill>
                  <a:srgbClr val="C00000"/>
                </a:solidFill>
              </a:rPr>
              <a:t>!</a:t>
            </a:r>
            <a:endParaRPr lang="en-US" altLang="zh-TW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 algn="ctr">
              <a:buNone/>
            </a:pPr>
            <a:r>
              <a:rPr lang="en-US" altLang="zh-TW" sz="3200" dirty="0"/>
              <a:t>(</a:t>
            </a:r>
            <a:r>
              <a:rPr lang="zh-TW" altLang="en-US" sz="3200" dirty="0"/>
              <a:t>請直接看宣傳小冊子</a:t>
            </a:r>
            <a:r>
              <a:rPr lang="en-US" altLang="zh-TW" sz="3200" dirty="0"/>
              <a:t>)</a:t>
            </a:r>
            <a:endParaRPr lang="zh-TW" altLang="en-US" sz="32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069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042252" cy="490066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+mn-ea"/>
                <a:ea typeface="+mn-ea"/>
              </a:rPr>
              <a:t>一張地圖，只要給簡單的資訊</a:t>
            </a:r>
            <a:r>
              <a:rPr lang="en-US" altLang="zh-TW" sz="3600" b="1" dirty="0" smtClean="0">
                <a:latin typeface="+mn-ea"/>
                <a:ea typeface="+mn-ea"/>
              </a:rPr>
              <a:t>: </a:t>
            </a:r>
            <a:r>
              <a:rPr lang="zh-TW" altLang="en-US" sz="3600" b="1" dirty="0" smtClean="0">
                <a:solidFill>
                  <a:srgbClr val="C00000"/>
                </a:solidFill>
                <a:latin typeface="+mn-ea"/>
                <a:ea typeface="+mn-ea"/>
              </a:rPr>
              <a:t>少即是美</a:t>
            </a:r>
            <a:endParaRPr lang="zh-TW" altLang="en-US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908721"/>
            <a:ext cx="3537686" cy="577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081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1" y="886358"/>
            <a:ext cx="8035755" cy="57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8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366" y="0"/>
            <a:ext cx="4878619" cy="68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66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52" y="747625"/>
            <a:ext cx="6591300" cy="54292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486" y="0"/>
            <a:ext cx="4304896" cy="65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4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1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台灣於</a:t>
            </a:r>
            <a:r>
              <a:rPr lang="en-US" altLang="zh-TW" sz="31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2012</a:t>
            </a:r>
            <a:r>
              <a:rPr lang="zh-TW" altLang="en-US" sz="31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年採用</a:t>
            </a:r>
            <a:r>
              <a:rPr lang="en-US" altLang="zh-TW" sz="31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WHO</a:t>
            </a:r>
            <a:r>
              <a:rPr lang="zh-TW" altLang="en-US" sz="31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重新定義身心障礙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b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75520" y="1268760"/>
            <a:ext cx="8366008" cy="520519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「身心障礙者權益保障法」第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條所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稱身心障礙者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下列各款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身體系統構造或功能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，有損傷或不全導 致顯著偏離或喪失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其活動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參與社會生活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領有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身心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障礙證明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者：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、神經系統構造及精神、心智功能。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、眼、耳及相關構造與感官功能及疼痛。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、涉及聲音與言語構造及其功能。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、循環、造血、免疫與呼吸系統構造及其功能。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、消化、新陳代謝與內分泌系統相關構造及其功能。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、泌尿與生殖系統相關構造及其功能。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、神經、肌肉、骨骼之移動相關構造及其功能。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、皮膚與相關構造及其功能。</a:t>
            </a:r>
          </a:p>
        </p:txBody>
      </p:sp>
    </p:spTree>
    <p:extLst>
      <p:ext uri="{BB962C8B-B14F-4D97-AF65-F5344CB8AC3E}">
        <p14:creationId xmlns:p14="http://schemas.microsoft.com/office/powerpoint/2010/main" val="7133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6023" y="529356"/>
            <a:ext cx="7313613" cy="808037"/>
          </a:xfrm>
        </p:spPr>
        <p:txBody>
          <a:bodyPr>
            <a:normAutofit fontScale="90000"/>
          </a:bodyPr>
          <a:lstStyle/>
          <a:p>
            <a:r>
              <a:rPr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什麼是「處於障礙情境中的人</a:t>
            </a:r>
            <a:r>
              <a:rPr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一起改善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資訊障礙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2178050"/>
            <a:ext cx="9131472" cy="46799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zh-TW" sz="1700" b="1" dirty="0"/>
          </a:p>
          <a:p>
            <a:pPr>
              <a:lnSpc>
                <a:spcPct val="8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障礙僅存在於</a:t>
            </a:r>
            <a:r>
              <a:rPr lang="zh-TW" altLang="en-US" sz="2400" b="1" u="sng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與其所處的</a:t>
            </a:r>
            <a:r>
              <a:rPr lang="zh-TW" altLang="en-US" sz="2400" b="1" u="sng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環境因素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之間， 由互動中產生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不再以個人身上的特徵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心理有損傷或生病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就表示是</a:t>
            </a:r>
            <a:r>
              <a:rPr lang="zh-TW" altLang="en-US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障礙者</a:t>
            </a:r>
            <a:r>
              <a:rPr lang="zh-TW" altLang="en-US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!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- </a:t>
            </a:r>
            <a:r>
              <a:rPr lang="zh-TW" altLang="en-US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障礙</a:t>
            </a:r>
            <a:r>
              <a:rPr lang="zh-TW" altLang="en-US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由靜態成為一動態的概念，即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障礙會變動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障礙者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不是「他們」，而</a:t>
            </a:r>
            <a:r>
              <a:rPr lang="zh-TW" altLang="en-US" sz="2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是「你</a:t>
            </a:r>
            <a:r>
              <a:rPr lang="en-US" altLang="zh-TW" sz="2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sz="2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他」</a:t>
            </a:r>
            <a:r>
              <a:rPr lang="en-US" altLang="zh-TW" sz="2400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每個人都可能有障礙經驗，我們也都有面臨失去健康的風險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!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-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身心障礙者不是一個特殊群體，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而是一個個不同且個別的人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從「身心障礙者」轉變為「處於障礙情境者」意味著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-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不再僅專注在增強個人能力或改變其行為以適應社會，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而是</a:t>
            </a:r>
            <a:r>
              <a:rPr lang="zh-TW" altLang="en-US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敏感辨識並致力改變「障礙情境」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TW" altLang="en-US" sz="15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77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11" y="99753"/>
            <a:ext cx="10729961" cy="675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4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72" y="299258"/>
            <a:ext cx="5244334" cy="645266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06" y="246351"/>
            <a:ext cx="59721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5" y="521149"/>
            <a:ext cx="8579439" cy="7920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3200" b="1" dirty="0">
                <a:solidFill>
                  <a:srgbClr val="C00000"/>
                </a:solidFill>
                <a:latin typeface="+mn-ea"/>
                <a:ea typeface="+mn-ea"/>
              </a:rPr>
              <a:t>大部分的環境和制度是為</a:t>
            </a:r>
            <a:r>
              <a:rPr lang="zh-TW" altLang="en-US" sz="3200" b="1" dirty="0">
                <a:solidFill>
                  <a:srgbClr val="C00000"/>
                </a:solidFill>
                <a:latin typeface="+mn-ea"/>
                <a:ea typeface="+mn-ea"/>
              </a:rPr>
              <a:t>多數的「</a:t>
            </a:r>
            <a:r>
              <a:rPr lang="zh-TW" altLang="zh-TW" sz="3200" b="1" dirty="0">
                <a:solidFill>
                  <a:srgbClr val="C00000"/>
                </a:solidFill>
                <a:latin typeface="+mn-ea"/>
                <a:ea typeface="+mn-ea"/>
              </a:rPr>
              <a:t>平均人</a:t>
            </a:r>
            <a:r>
              <a:rPr lang="zh-TW" altLang="en-US" sz="3200" b="1" dirty="0">
                <a:solidFill>
                  <a:srgbClr val="C00000"/>
                </a:solidFill>
                <a:latin typeface="+mn-ea"/>
                <a:ea typeface="+mn-ea"/>
              </a:rPr>
              <a:t>」</a:t>
            </a:r>
            <a:r>
              <a:rPr lang="zh-TW" altLang="zh-TW" sz="3200" b="1" dirty="0">
                <a:solidFill>
                  <a:srgbClr val="C00000"/>
                </a:solidFill>
                <a:latin typeface="+mn-ea"/>
                <a:ea typeface="+mn-ea"/>
              </a:rPr>
              <a:t>定的</a:t>
            </a:r>
            <a:endParaRPr lang="zh-TW" altLang="en-US" sz="32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3635" y="1565319"/>
            <a:ext cx="8712968" cy="50433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zh-TW" altLang="en-US" sz="1900" dirty="0">
                <a:latin typeface="+mn-ea"/>
              </a:rPr>
              <a:t>  </a:t>
            </a:r>
            <a:endParaRPr lang="en-US" altLang="zh-TW" sz="1900" dirty="0">
              <a:latin typeface="+mn-ea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zh-TW" altLang="en-US" sz="1900" dirty="0">
                <a:latin typeface="+mn-ea"/>
              </a:rPr>
              <a:t>   我們環境、設備設計一直以</a:t>
            </a:r>
            <a:r>
              <a:rPr lang="zh-TW" altLang="en-US" sz="1900" b="1" dirty="0">
                <a:latin typeface="+mn-ea"/>
              </a:rPr>
              <a:t>必須同時具備視覺和聽覺溝通能力，</a:t>
            </a:r>
            <a:endParaRPr lang="en-US" altLang="zh-TW" sz="1900" b="1" dirty="0">
              <a:latin typeface="+mn-ea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zh-TW" altLang="en-US" sz="1900" b="1" dirty="0">
                <a:latin typeface="+mn-ea"/>
              </a:rPr>
              <a:t>   且高中教育程度以上，才能便利自在地參與和使用</a:t>
            </a:r>
            <a:r>
              <a:rPr lang="zh-TW" altLang="en-US" sz="1900" dirty="0">
                <a:latin typeface="+mn-ea"/>
              </a:rPr>
              <a:t>，</a:t>
            </a:r>
            <a:endParaRPr lang="en-US" altLang="zh-TW" sz="1900" dirty="0">
              <a:latin typeface="+mn-ea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zh-TW" altLang="en-US" sz="1900" dirty="0">
                <a:latin typeface="+mn-ea"/>
              </a:rPr>
              <a:t>   所以我們的網站、說明告示牌、公文不做易讀易懂版，</a:t>
            </a:r>
            <a:r>
              <a:rPr lang="zh-TW" altLang="en-US" sz="1900" b="1" dirty="0">
                <a:solidFill>
                  <a:srgbClr val="FF0000"/>
                </a:solidFill>
                <a:latin typeface="+mn-ea"/>
              </a:rPr>
              <a:t>排除</a:t>
            </a:r>
            <a:r>
              <a:rPr lang="zh-TW" altLang="en-US" sz="1900" dirty="0">
                <a:latin typeface="+mn-ea"/>
              </a:rPr>
              <a:t>心智障、</a:t>
            </a:r>
            <a:endParaRPr lang="en-US" altLang="zh-TW" sz="1900" dirty="0">
              <a:latin typeface="+mn-ea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sz="1900" dirty="0">
                <a:latin typeface="+mn-ea"/>
              </a:rPr>
              <a:t>   </a:t>
            </a:r>
            <a:r>
              <a:rPr lang="zh-TW" altLang="en-US" sz="1900" dirty="0">
                <a:latin typeface="+mn-ea"/>
              </a:rPr>
              <a:t>視障者，與母語為手語的聾人，新移民及外國人</a:t>
            </a:r>
            <a:r>
              <a:rPr lang="en-US" altLang="zh-TW" sz="1900" dirty="0">
                <a:latin typeface="+mn-ea"/>
              </a:rPr>
              <a:t>……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sz="1900" dirty="0">
                <a:latin typeface="+mn-ea"/>
              </a:rPr>
              <a:t>  </a:t>
            </a:r>
          </a:p>
          <a:p>
            <a:pPr>
              <a:lnSpc>
                <a:spcPct val="80000"/>
              </a:lnSpc>
              <a:defRPr/>
            </a:pPr>
            <a:r>
              <a:rPr lang="zh-TW" altLang="en-US" sz="1900" b="1" dirty="0">
                <a:latin typeface="+mn-ea"/>
              </a:rPr>
              <a:t>設計者等的</a:t>
            </a:r>
            <a:r>
              <a:rPr lang="zh-TW" altLang="en-US" sz="1900" b="1" dirty="0">
                <a:solidFill>
                  <a:srgbClr val="FF0000"/>
                </a:solidFill>
                <a:latin typeface="+mn-ea"/>
              </a:rPr>
              <a:t>意願</a:t>
            </a:r>
            <a:r>
              <a:rPr lang="zh-TW" altLang="en-US" sz="1900" b="1" dirty="0">
                <a:latin typeface="+mn-ea"/>
              </a:rPr>
              <a:t>使「</a:t>
            </a:r>
            <a:r>
              <a:rPr lang="zh-TW" altLang="en-US" sz="1900" b="1" dirty="0">
                <a:solidFill>
                  <a:srgbClr val="FF0000"/>
                </a:solidFill>
                <a:latin typeface="+mn-ea"/>
              </a:rPr>
              <a:t>所有的人</a:t>
            </a:r>
            <a:r>
              <a:rPr lang="zh-TW" altLang="en-US" sz="1900" b="1" dirty="0">
                <a:latin typeface="+mn-ea"/>
              </a:rPr>
              <a:t>」是否能在資訊社會時代，能找到你要的資訊。</a:t>
            </a:r>
            <a:endParaRPr lang="en-US" altLang="zh-TW" sz="1900" b="1" dirty="0">
              <a:latin typeface="+mn-ea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US" altLang="zh-TW" sz="1900" b="1" dirty="0">
              <a:latin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sz="1900" dirty="0">
                <a:latin typeface="+mn-ea"/>
              </a:rPr>
              <a:t>不考慮「少數人</a:t>
            </a:r>
            <a:r>
              <a:rPr lang="zh-TW" altLang="en-US" sz="1900" dirty="0" smtClean="0">
                <a:latin typeface="+mn-ea"/>
              </a:rPr>
              <a:t>」</a:t>
            </a:r>
            <a:r>
              <a:rPr lang="zh-TW" altLang="en-US" sz="1900" b="1" dirty="0" smtClean="0">
                <a:latin typeface="+mn-ea"/>
              </a:rPr>
              <a:t>忽略</a:t>
            </a:r>
            <a:r>
              <a:rPr lang="zh-TW" altLang="en-US" sz="1900" b="1" dirty="0">
                <a:latin typeface="+mn-ea"/>
              </a:rPr>
              <a:t>其資訊權利，使其難以融入社會，</a:t>
            </a:r>
            <a:endParaRPr lang="en-US" altLang="zh-TW" sz="1900" b="1" dirty="0">
              <a:latin typeface="+mn-ea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sz="1900" b="1" dirty="0">
                <a:latin typeface="+mn-ea"/>
              </a:rPr>
              <a:t>     </a:t>
            </a:r>
            <a:r>
              <a:rPr lang="zh-TW" altLang="en-US" sz="1900" b="1" dirty="0">
                <a:latin typeface="+mn-ea"/>
              </a:rPr>
              <a:t>無法真正參與關於他們自己的決定，並促進其成為依賴人口</a:t>
            </a:r>
            <a:r>
              <a:rPr lang="zh-TW" altLang="en-US" sz="1900" dirty="0" smtClean="0">
                <a:latin typeface="+mn-ea"/>
              </a:rPr>
              <a:t>。</a:t>
            </a:r>
            <a:endParaRPr lang="en-US" altLang="zh-TW" sz="1900" dirty="0" smtClean="0">
              <a:latin typeface="+mn-ea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zh-TW" sz="1900" dirty="0">
              <a:latin typeface="+mn-ea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sz="1900" dirty="0" smtClean="0">
                <a:latin typeface="+mn-ea"/>
              </a:rPr>
              <a:t>未來人口</a:t>
            </a:r>
            <a:r>
              <a:rPr lang="zh-TW" altLang="en-US" sz="1900" dirty="0">
                <a:latin typeface="+mn-ea"/>
              </a:rPr>
              <a:t>結構，</a:t>
            </a:r>
            <a:r>
              <a:rPr lang="zh-TW" altLang="en-US" sz="1900" b="1" dirty="0">
                <a:latin typeface="+mn-ea"/>
              </a:rPr>
              <a:t>除非老人、各類身心障礙者多數人口都能看的懂，</a:t>
            </a:r>
            <a:endParaRPr lang="en-US" altLang="zh-TW" sz="1900" b="1" dirty="0">
              <a:latin typeface="+mn-ea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zh-TW" sz="1900" b="1" dirty="0">
                <a:latin typeface="+mn-ea"/>
              </a:rPr>
              <a:t>    </a:t>
            </a:r>
            <a:r>
              <a:rPr lang="zh-TW" altLang="en-US" sz="1900" b="1" dirty="0" smtClean="0">
                <a:latin typeface="+mn-ea"/>
              </a:rPr>
              <a:t>設計</a:t>
            </a:r>
            <a:r>
              <a:rPr lang="zh-TW" altLang="en-US" sz="1900" b="1" dirty="0">
                <a:latin typeface="+mn-ea"/>
              </a:rPr>
              <a:t>節省雙方的時間，溝通、宣導</a:t>
            </a:r>
            <a:r>
              <a:rPr lang="zh-TW" altLang="en-US" sz="1900" b="1" dirty="0" smtClean="0">
                <a:latin typeface="+mn-ea"/>
              </a:rPr>
              <a:t>有效。</a:t>
            </a:r>
            <a:endParaRPr lang="en-US" altLang="zh-TW" sz="1900" b="1" dirty="0">
              <a:latin typeface="+mn-ea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zh-TW" sz="1900" dirty="0">
              <a:latin typeface="+mn-ea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zh-TW" sz="1900" dirty="0">
              <a:latin typeface="+mn-ea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zh-TW" sz="1900" dirty="0">
              <a:latin typeface="+mn-ea"/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zh-TW" altLang="en-US" b="1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51374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5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5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5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5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2331</TotalTime>
  <Words>2465</Words>
  <Application>Microsoft Office PowerPoint</Application>
  <PresentationFormat>自訂</PresentationFormat>
  <Paragraphs>233</Paragraphs>
  <Slides>47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Badge</vt:lpstr>
      <vt:lpstr>易讀▪易懂</vt:lpstr>
      <vt:lpstr>講師簡介 </vt:lpstr>
      <vt:lpstr>認識身心障礙</vt:lpstr>
      <vt:lpstr>「身心障礙」的觀念隨時代已改變…</vt:lpstr>
      <vt:lpstr>台灣於2012年採用WHO重新定義身心障礙  </vt:lpstr>
      <vt:lpstr>什麼是「處於障礙情境中的人」 一起改善資訊障礙! </vt:lpstr>
      <vt:lpstr>PowerPoint 簡報</vt:lpstr>
      <vt:lpstr>PowerPoint 簡報</vt:lpstr>
      <vt:lpstr>大部分的環境和制度是為多數的「平均人」定的</vt:lpstr>
      <vt:lpstr>資訊平權的設計概念</vt:lpstr>
      <vt:lpstr>認識一般與易讀格式 &amp; 歐盟易讀易懂LOGO</vt:lpstr>
      <vt:lpstr>台灣何時開始推動易讀?</vt:lpstr>
      <vt:lpstr>PowerPoint 簡報</vt:lpstr>
      <vt:lpstr>什麼是易讀易懂/給所有人的資訊</vt:lpstr>
      <vt:lpstr>易讀易懂是心智、視、聽障者的共同需求 易讀不是只為智能障礙者而做</vt:lpstr>
      <vt:lpstr>你的貼心在很小的地方: 改變顏色對比度  才看得見!</vt:lpstr>
      <vt:lpstr>認識國際顏色對比度標準表 背景和主體/字體的顏色對比度必須至少達70%</vt:lpstr>
      <vt:lpstr>易懂:抽象的詞彙要具像化  健康，是我心情開心、身體好</vt:lpstr>
      <vt:lpstr>易讀格式可製作書面、電子、視、聽  不同信息格式 </vt:lpstr>
      <vt:lpstr>易讀的多樣性:考量你的溝通對象</vt:lpstr>
      <vt:lpstr>不管是在國外，還是在台灣， 提供易讀資訊，是政府與服務機構的義務， 也是身心障礙者要求無障礙環境的權利。</vt:lpstr>
      <vt:lpstr>CRPD 第21條　表達與意見之自由及近用資訊</vt:lpstr>
      <vt:lpstr>國際審查委員會(IRC)對台灣CRPD初次國家報告 結論性意見</vt:lpstr>
      <vt:lpstr>PowerPoint 簡報</vt:lpstr>
      <vt:lpstr>認識視障: 全盲與低視能</vt:lpstr>
      <vt:lpstr>黃斑部病變:  中心視野從黑點到逐漸失明</vt:lpstr>
      <vt:lpstr>白內障:65歲人人開始白茫茫</vt:lpstr>
      <vt:lpstr>糖尿病視網膜病變:佔多數的視障者</vt:lpstr>
      <vt:lpstr>青光眼: 最後僅餘像從吸管看物或完全失明</vt:lpstr>
      <vt:lpstr>認識聽障 什麼是聾VS重聽</vt:lpstr>
      <vt:lpstr>資訊接收與表達上的困難</vt:lpstr>
      <vt:lpstr>再說一次，推行易讀易懂 是心智與視、聽障礙者資訊平權的共同利益!</vt:lpstr>
      <vt:lpstr>二、什麼是易讀、易懂</vt:lpstr>
      <vt:lpstr>標誌性圖示  象徵人的多元樣貌 或 支持</vt:lpstr>
      <vt:lpstr>易讀推動需要大家都容易懂的圖示 所有的圖或符號需要心智障礙者當品管員 以確認能否了解圖或符號的意義</vt:lpstr>
      <vt:lpstr>不要用很多顏色!</vt:lpstr>
      <vt:lpstr>你可以在哪找圖? 免費圖庫、圖庫購買、雇/外包繪圖師</vt:lpstr>
      <vt:lpstr>案例1:自我照顧健康指南&amp;我的醫療追蹤記事本</vt:lpstr>
      <vt:lpstr>健康，是我心情開心、身體好</vt:lpstr>
      <vt:lpstr>我不會常喝可樂、汽水飲料</vt:lpstr>
      <vt:lpstr>我會用肥皂洗澡</vt:lpstr>
      <vt:lpstr>我每天都會換內衣</vt:lpstr>
      <vt:lpstr>案2:文化與觀光休閒為例 </vt:lpstr>
      <vt:lpstr>一張地圖，只要給簡單的資訊: 少即是美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認識CRPD與 資訊平權的影響</dc:title>
  <dc:creator>英琪</dc:creator>
  <cp:lastModifiedBy>user</cp:lastModifiedBy>
  <cp:revision>92</cp:revision>
  <cp:lastPrinted>2020-12-11T09:54:35Z</cp:lastPrinted>
  <dcterms:created xsi:type="dcterms:W3CDTF">2020-12-07T09:32:14Z</dcterms:created>
  <dcterms:modified xsi:type="dcterms:W3CDTF">2023-05-05T00:31:32Z</dcterms:modified>
</cp:coreProperties>
</file>